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7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5DAD-95E9-704E-9904-6B1B5C2E439C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9AAA-F7EC-6745-96C6-D33B36463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06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5DAD-95E9-704E-9904-6B1B5C2E439C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9AAA-F7EC-6745-96C6-D33B36463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4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5DAD-95E9-704E-9904-6B1B5C2E439C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9AAA-F7EC-6745-96C6-D33B36463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61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5DAD-95E9-704E-9904-6B1B5C2E439C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9AAA-F7EC-6745-96C6-D33B36463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97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5DAD-95E9-704E-9904-6B1B5C2E439C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9AAA-F7EC-6745-96C6-D33B36463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029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5DAD-95E9-704E-9904-6B1B5C2E439C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9AAA-F7EC-6745-96C6-D33B36463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748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5DAD-95E9-704E-9904-6B1B5C2E439C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9AAA-F7EC-6745-96C6-D33B36463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096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5DAD-95E9-704E-9904-6B1B5C2E439C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9AAA-F7EC-6745-96C6-D33B36463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68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5DAD-95E9-704E-9904-6B1B5C2E439C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9AAA-F7EC-6745-96C6-D33B36463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599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5DAD-95E9-704E-9904-6B1B5C2E439C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9AAA-F7EC-6745-96C6-D33B36463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149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5DAD-95E9-704E-9904-6B1B5C2E439C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9AAA-F7EC-6745-96C6-D33B36463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074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A5DAD-95E9-704E-9904-6B1B5C2E439C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39AAA-F7EC-6745-96C6-D33B36463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121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Standard electrode potential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Which of the following species are </a:t>
            </a:r>
            <a:r>
              <a:rPr lang="en-US" dirty="0" err="1" smtClean="0"/>
              <a:t>oxidised</a:t>
            </a:r>
            <a:r>
              <a:rPr lang="en-US" dirty="0" smtClean="0"/>
              <a:t> by manganese (IV) oxide, MnO</a:t>
            </a:r>
            <a:r>
              <a:rPr lang="en-US" baseline="-25000" dirty="0" smtClean="0"/>
              <a:t>2</a:t>
            </a:r>
            <a:r>
              <a:rPr lang="en-US" dirty="0" smtClean="0"/>
              <a:t> (+1.23V) 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Br</a:t>
            </a:r>
            <a:r>
              <a:rPr lang="en-US" baseline="30000" dirty="0" smtClean="0"/>
              <a:t>-</a:t>
            </a:r>
            <a:r>
              <a:rPr lang="en-US" dirty="0" smtClean="0"/>
              <a:t>           Ag               I</a:t>
            </a:r>
            <a:r>
              <a:rPr lang="en-US" baseline="30000" dirty="0" smtClean="0"/>
              <a:t>-</a:t>
            </a:r>
            <a:r>
              <a:rPr lang="en-US" dirty="0" smtClean="0"/>
              <a:t>           </a:t>
            </a:r>
            <a:r>
              <a:rPr lang="en-US" dirty="0" err="1" smtClean="0"/>
              <a:t>Cl</a:t>
            </a:r>
            <a:r>
              <a:rPr lang="en-US" baseline="30000" dirty="0"/>
              <a:t>-</a:t>
            </a:r>
            <a:endParaRPr lang="en-US" dirty="0"/>
          </a:p>
          <a:p>
            <a:pPr marL="0" indent="0">
              <a:buNone/>
            </a:pPr>
            <a:endParaRPr lang="en-US" sz="1200" dirty="0"/>
          </a:p>
          <a:p>
            <a:r>
              <a:rPr lang="en-US" dirty="0" smtClean="0"/>
              <a:t>Which of the following species are reduced by Sn</a:t>
            </a:r>
            <a:r>
              <a:rPr lang="en-US" baseline="30000" dirty="0" smtClean="0"/>
              <a:t>2+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(Sn</a:t>
            </a:r>
            <a:r>
              <a:rPr lang="en-US" baseline="30000" dirty="0" smtClean="0"/>
              <a:t>4+</a:t>
            </a:r>
            <a:r>
              <a:rPr lang="en-US" dirty="0" smtClean="0"/>
              <a:t>  +  2e  </a:t>
            </a:r>
            <a:r>
              <a:rPr lang="en-US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>
                <a:sym typeface="Wingdings"/>
              </a:rPr>
              <a:t> </a:t>
            </a:r>
            <a:r>
              <a:rPr lang="en-US" smtClean="0">
                <a:sym typeface="Wingdings"/>
              </a:rPr>
              <a:t>Sn</a:t>
            </a:r>
            <a:r>
              <a:rPr lang="en-US" baseline="30000" smtClean="0">
                <a:sym typeface="Wingdings"/>
              </a:rPr>
              <a:t>2+</a:t>
            </a:r>
            <a:r>
              <a:rPr lang="en-US">
                <a:sym typeface="Wingdings"/>
              </a:rPr>
              <a:t> </a:t>
            </a:r>
            <a:r>
              <a:rPr lang="en-US" smtClean="0">
                <a:sym typeface="Wingdings"/>
              </a:rPr>
              <a:t>  +0.15V)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I</a:t>
            </a:r>
            <a:r>
              <a:rPr lang="en-US" baseline="-25000" dirty="0" smtClean="0"/>
              <a:t>2</a:t>
            </a:r>
            <a:r>
              <a:rPr lang="en-US" dirty="0" smtClean="0"/>
              <a:t>           Ni</a:t>
            </a:r>
            <a:r>
              <a:rPr lang="en-US" baseline="30000" dirty="0" smtClean="0"/>
              <a:t>2+</a:t>
            </a:r>
            <a:r>
              <a:rPr lang="en-US" dirty="0" smtClean="0"/>
              <a:t>               Cu</a:t>
            </a:r>
            <a:r>
              <a:rPr lang="en-US" baseline="30000" dirty="0" smtClean="0"/>
              <a:t>2+</a:t>
            </a:r>
            <a:r>
              <a:rPr lang="en-US" dirty="0" smtClean="0"/>
              <a:t>           Fe</a:t>
            </a:r>
            <a:r>
              <a:rPr lang="en-US" baseline="30000" dirty="0" smtClean="0"/>
              <a:t>3+</a:t>
            </a:r>
            <a:endParaRPr lang="en-US" dirty="0"/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dirty="0" smtClean="0"/>
              <a:t>From the standard electrode potentials, predict which of the halogens, Cl</a:t>
            </a:r>
            <a:r>
              <a:rPr lang="en-US" baseline="-25000" dirty="0" smtClean="0"/>
              <a:t>2</a:t>
            </a:r>
            <a:r>
              <a:rPr lang="en-US" dirty="0" smtClean="0"/>
              <a:t>, Br</a:t>
            </a:r>
            <a:r>
              <a:rPr lang="en-US" baseline="-25000" dirty="0" smtClean="0"/>
              <a:t>2</a:t>
            </a:r>
            <a:r>
              <a:rPr lang="en-US" dirty="0" smtClean="0"/>
              <a:t>, I</a:t>
            </a:r>
            <a:r>
              <a:rPr lang="en-US" baseline="-25000" dirty="0" smtClean="0"/>
              <a:t>2</a:t>
            </a:r>
            <a:r>
              <a:rPr lang="en-US" dirty="0" smtClean="0"/>
              <a:t> will </a:t>
            </a:r>
            <a:r>
              <a:rPr lang="en-US" dirty="0" err="1" smtClean="0"/>
              <a:t>oxidise</a:t>
            </a:r>
            <a:endParaRPr lang="en-US" dirty="0" smtClean="0"/>
          </a:p>
          <a:p>
            <a:pPr marL="400050" lvl="1" indent="0">
              <a:buNone/>
            </a:pPr>
            <a:endParaRPr lang="en-US" sz="1400" dirty="0" smtClean="0"/>
          </a:p>
          <a:p>
            <a:pPr marL="400050" lvl="1" indent="0">
              <a:buNone/>
            </a:pPr>
            <a:r>
              <a:rPr lang="en-US" dirty="0" err="1" smtClean="0"/>
              <a:t>i</a:t>
            </a:r>
            <a:r>
              <a:rPr lang="en-US" dirty="0" smtClean="0"/>
              <a:t>) Fe</a:t>
            </a:r>
            <a:r>
              <a:rPr lang="en-US" baseline="30000" dirty="0" smtClean="0"/>
              <a:t>2+</a:t>
            </a:r>
            <a:r>
              <a:rPr lang="en-US" dirty="0" smtClean="0"/>
              <a:t>  to Fe</a:t>
            </a:r>
            <a:r>
              <a:rPr lang="en-US" baseline="30000" dirty="0" smtClean="0"/>
              <a:t>3+                                                </a:t>
            </a:r>
            <a:r>
              <a:rPr lang="en-US" dirty="0" smtClean="0"/>
              <a:t>ii)  </a:t>
            </a:r>
            <a:r>
              <a:rPr lang="en-US" dirty="0" err="1" smtClean="0"/>
              <a:t>Sn</a:t>
            </a:r>
            <a:r>
              <a:rPr lang="en-US" dirty="0" smtClean="0"/>
              <a:t>  to   Sn</a:t>
            </a:r>
            <a:r>
              <a:rPr lang="en-US" baseline="30000" dirty="0"/>
              <a:t>2</a:t>
            </a:r>
            <a:r>
              <a:rPr lang="en-US" baseline="30000" dirty="0" smtClean="0"/>
              <a:t>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412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electrode potential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r>
              <a:rPr lang="en-US" sz="4000" dirty="0" smtClean="0"/>
              <a:t>Predict spontaneity between</a:t>
            </a:r>
          </a:p>
          <a:p>
            <a:pPr lvl="1">
              <a:buFont typeface="Courier New"/>
              <a:buChar char="o"/>
            </a:pPr>
            <a:r>
              <a:rPr lang="en-US" sz="3600" dirty="0" smtClean="0"/>
              <a:t> Fe</a:t>
            </a:r>
            <a:r>
              <a:rPr lang="en-US" sz="3600" baseline="30000" dirty="0" smtClean="0"/>
              <a:t>3+</a:t>
            </a:r>
            <a:r>
              <a:rPr lang="en-US" sz="3600" dirty="0" smtClean="0"/>
              <a:t> (</a:t>
            </a:r>
            <a:r>
              <a:rPr lang="en-US" sz="3600" dirty="0" err="1" smtClean="0"/>
              <a:t>aq</a:t>
            </a:r>
            <a:r>
              <a:rPr lang="en-US" sz="3600" dirty="0" smtClean="0"/>
              <a:t>)  and I</a:t>
            </a:r>
            <a:r>
              <a:rPr lang="en-US" sz="3600" baseline="30000" dirty="0" smtClean="0"/>
              <a:t>-</a:t>
            </a:r>
            <a:r>
              <a:rPr lang="en-US" sz="3600" dirty="0" smtClean="0"/>
              <a:t> (</a:t>
            </a:r>
            <a:r>
              <a:rPr lang="en-US" sz="3600" dirty="0" err="1" smtClean="0"/>
              <a:t>aq</a:t>
            </a:r>
            <a:r>
              <a:rPr lang="en-US" sz="3600" dirty="0" smtClean="0"/>
              <a:t>)</a:t>
            </a:r>
          </a:p>
          <a:p>
            <a:pPr lvl="1">
              <a:buFont typeface="Courier New"/>
              <a:buChar char="o"/>
            </a:pPr>
            <a:r>
              <a:rPr lang="en-US" sz="3600" dirty="0" smtClean="0"/>
              <a:t> Ag</a:t>
            </a:r>
            <a:r>
              <a:rPr lang="en-US" sz="3600" baseline="30000" dirty="0" smtClean="0"/>
              <a:t>+</a:t>
            </a:r>
            <a:r>
              <a:rPr lang="en-US" sz="3600" dirty="0" smtClean="0"/>
              <a:t> </a:t>
            </a:r>
            <a:r>
              <a:rPr lang="en-US" sz="3600" dirty="0"/>
              <a:t>(</a:t>
            </a:r>
            <a:r>
              <a:rPr lang="en-US" sz="3600" dirty="0" err="1"/>
              <a:t>aq</a:t>
            </a:r>
            <a:r>
              <a:rPr lang="en-US" sz="3600" dirty="0"/>
              <a:t>)  and </a:t>
            </a:r>
            <a:r>
              <a:rPr lang="en-US" sz="3600" dirty="0" smtClean="0"/>
              <a:t>Cu (s)</a:t>
            </a:r>
            <a:endParaRPr lang="en-US" sz="3600" dirty="0"/>
          </a:p>
          <a:p>
            <a:pPr lvl="1">
              <a:buFont typeface="Courier New"/>
              <a:buChar char="o"/>
            </a:pPr>
            <a:r>
              <a:rPr lang="en-US" sz="3600" dirty="0" smtClean="0"/>
              <a:t> Fe</a:t>
            </a:r>
            <a:r>
              <a:rPr lang="en-US" sz="3600" baseline="30000" dirty="0" smtClean="0"/>
              <a:t>3</a:t>
            </a:r>
            <a:r>
              <a:rPr lang="en-US" sz="3600" baseline="30000" dirty="0"/>
              <a:t>+</a:t>
            </a:r>
            <a:r>
              <a:rPr lang="en-US" sz="3600" dirty="0"/>
              <a:t> (</a:t>
            </a:r>
            <a:r>
              <a:rPr lang="en-US" sz="3600" dirty="0" err="1"/>
              <a:t>aq</a:t>
            </a:r>
            <a:r>
              <a:rPr lang="en-US" sz="3600" dirty="0"/>
              <a:t>)  and B</a:t>
            </a:r>
            <a:r>
              <a:rPr lang="en-US" sz="3600" dirty="0" smtClean="0"/>
              <a:t>r</a:t>
            </a:r>
            <a:r>
              <a:rPr lang="en-US" sz="3600" baseline="30000" dirty="0" smtClean="0"/>
              <a:t>-</a:t>
            </a:r>
            <a:r>
              <a:rPr lang="en-US" sz="3600" dirty="0" smtClean="0"/>
              <a:t> </a:t>
            </a:r>
            <a:r>
              <a:rPr lang="en-US" sz="3600" dirty="0"/>
              <a:t>(</a:t>
            </a:r>
            <a:r>
              <a:rPr lang="en-US" sz="3600" dirty="0" err="1"/>
              <a:t>aq</a:t>
            </a:r>
            <a:r>
              <a:rPr lang="en-US" sz="3600" dirty="0"/>
              <a:t>)</a:t>
            </a:r>
          </a:p>
          <a:p>
            <a:pPr lvl="1">
              <a:buFont typeface="Courier New"/>
              <a:buChar char="o"/>
            </a:pPr>
            <a:r>
              <a:rPr lang="en-US" sz="3600" dirty="0" smtClean="0"/>
              <a:t> Ag (</a:t>
            </a:r>
            <a:r>
              <a:rPr lang="en-US" sz="3600" dirty="0"/>
              <a:t>s</a:t>
            </a:r>
            <a:r>
              <a:rPr lang="en-US" sz="3600" dirty="0" smtClean="0"/>
              <a:t>)  </a:t>
            </a:r>
            <a:r>
              <a:rPr lang="en-US" sz="3600" dirty="0"/>
              <a:t>and </a:t>
            </a:r>
            <a:r>
              <a:rPr lang="en-US" sz="3600" dirty="0" smtClean="0"/>
              <a:t>Fe</a:t>
            </a:r>
            <a:r>
              <a:rPr lang="en-US" sz="3600" baseline="30000" dirty="0" smtClean="0"/>
              <a:t>3+</a:t>
            </a:r>
            <a:r>
              <a:rPr lang="en-US" sz="3600" dirty="0" smtClean="0"/>
              <a:t> </a:t>
            </a:r>
            <a:r>
              <a:rPr lang="en-US" sz="3600" dirty="0"/>
              <a:t>(</a:t>
            </a:r>
            <a:r>
              <a:rPr lang="en-US" sz="3600" dirty="0" err="1"/>
              <a:t>aq</a:t>
            </a:r>
            <a:r>
              <a:rPr lang="en-US" sz="3600" dirty="0"/>
              <a:t>)</a:t>
            </a:r>
          </a:p>
          <a:p>
            <a:pPr lvl="1">
              <a:buFont typeface="Courier New"/>
              <a:buChar char="o"/>
            </a:pPr>
            <a:r>
              <a:rPr lang="en-US" sz="3600" smtClean="0"/>
              <a:t> Br</a:t>
            </a:r>
            <a:r>
              <a:rPr lang="en-US" sz="3600" baseline="-25000" smtClean="0"/>
              <a:t>2</a:t>
            </a:r>
            <a:r>
              <a:rPr lang="en-US" sz="3600" smtClean="0"/>
              <a:t> </a:t>
            </a:r>
            <a:r>
              <a:rPr lang="en-US" sz="3600" dirty="0"/>
              <a:t>(</a:t>
            </a:r>
            <a:r>
              <a:rPr lang="en-US" sz="3600" dirty="0" err="1"/>
              <a:t>aq</a:t>
            </a:r>
            <a:r>
              <a:rPr lang="en-US" sz="3600" dirty="0"/>
              <a:t>)  and </a:t>
            </a:r>
            <a:r>
              <a:rPr lang="en-US" sz="3600" dirty="0" smtClean="0"/>
              <a:t>Fe</a:t>
            </a:r>
            <a:r>
              <a:rPr lang="en-US" sz="3600" baseline="30000" dirty="0" smtClean="0"/>
              <a:t>2+</a:t>
            </a:r>
            <a:r>
              <a:rPr lang="en-US" sz="3600" dirty="0" smtClean="0"/>
              <a:t> </a:t>
            </a:r>
            <a:r>
              <a:rPr lang="en-US" sz="3600" dirty="0"/>
              <a:t>(</a:t>
            </a:r>
            <a:r>
              <a:rPr lang="en-US" sz="3600" dirty="0" err="1"/>
              <a:t>aq</a:t>
            </a:r>
            <a:r>
              <a:rPr lang="en-US" sz="3600" dirty="0"/>
              <a:t>)</a:t>
            </a:r>
          </a:p>
          <a:p>
            <a:pPr lvl="1">
              <a:buFont typeface="Courier New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816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</TotalTime>
  <Words>157</Words>
  <Application>Microsoft Macintosh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Standard electrode potential</vt:lpstr>
      <vt:lpstr>Standard electrode potential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electrode potential</dc:title>
  <dc:creator>Nico Van De Casteele</dc:creator>
  <cp:lastModifiedBy>Nico Van De Casteele</cp:lastModifiedBy>
  <cp:revision>7</cp:revision>
  <dcterms:created xsi:type="dcterms:W3CDTF">2014-10-10T05:58:25Z</dcterms:created>
  <dcterms:modified xsi:type="dcterms:W3CDTF">2014-10-14T22:38:36Z</dcterms:modified>
</cp:coreProperties>
</file>