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7" r:id="rId7"/>
    <p:sldId id="260" r:id="rId8"/>
    <p:sldId id="265" r:id="rId9"/>
    <p:sldId id="263" r:id="rId10"/>
    <p:sldId id="266" r:id="rId11"/>
    <p:sldId id="261" r:id="rId12"/>
    <p:sldId id="26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3041"/>
  </p:normalViewPr>
  <p:slideViewPr>
    <p:cSldViewPr snapToGrid="0" snapToObjects="1">
      <p:cViewPr varScale="1">
        <p:scale>
          <a:sx n="59" d="100"/>
          <a:sy n="59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4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6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8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5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1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80F5-47C7-7147-9823-35B3238A0558}" type="datetimeFigureOut">
              <a:rPr lang="en-US" smtClean="0"/>
              <a:t>3/28/17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76D5-6C6C-2642-8186-B9691097F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D7 Taxol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Essential idea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4400" dirty="0" smtClean="0"/>
              <a:t>Chiral </a:t>
            </a:r>
            <a:r>
              <a:rPr lang="en-US" sz="4400" dirty="0"/>
              <a:t>auxiliaries allow the production of individual enantiomers of chiral molecules.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147638"/>
            <a:ext cx="2540000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26797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933700"/>
            <a:ext cx="340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8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Explain D7.U3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8056"/>
            <a:ext cx="9144000" cy="513805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chiral auxiliary is an optically active substance that is </a:t>
            </a:r>
            <a:r>
              <a:rPr lang="en-US" dirty="0" smtClean="0">
                <a:solidFill>
                  <a:srgbClr val="FF0000"/>
                </a:solidFill>
              </a:rPr>
              <a:t>temporarily incorporated </a:t>
            </a:r>
            <a:r>
              <a:rPr lang="en-US" dirty="0" smtClean="0"/>
              <a:t>into an </a:t>
            </a:r>
            <a:r>
              <a:rPr lang="en-US" dirty="0" smtClean="0">
                <a:solidFill>
                  <a:srgbClr val="00B050"/>
                </a:solidFill>
              </a:rPr>
              <a:t>organic synthesis</a:t>
            </a:r>
            <a:r>
              <a:rPr lang="en-US" dirty="0" smtClean="0"/>
              <a:t> so that it can be carried out </a:t>
            </a:r>
            <a:r>
              <a:rPr lang="en-US" dirty="0" smtClean="0">
                <a:solidFill>
                  <a:srgbClr val="7030A0"/>
                </a:solidFill>
              </a:rPr>
              <a:t>asymmetrically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chemeClr val="accent6"/>
                </a:solidFill>
              </a:rPr>
              <a:t>selective formation </a:t>
            </a:r>
            <a:r>
              <a:rPr lang="en-US" dirty="0" smtClean="0"/>
              <a:t>of a single enantiomer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pPr defTabSz="914400">
              <a:spcBef>
                <a:spcPts val="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temporarily </a:t>
            </a:r>
            <a:r>
              <a:rPr lang="en-US" dirty="0" smtClean="0">
                <a:solidFill>
                  <a:srgbClr val="FF0000"/>
                </a:solidFill>
              </a:rPr>
              <a:t>incorporated </a:t>
            </a:r>
            <a:r>
              <a:rPr lang="en-US" dirty="0" smtClean="0"/>
              <a:t>= auxiliary is removed at the end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>
                <a:solidFill>
                  <a:srgbClr val="00B050"/>
                </a:solidFill>
              </a:rPr>
              <a:t>organic </a:t>
            </a:r>
            <a:r>
              <a:rPr lang="en-US" dirty="0" smtClean="0">
                <a:solidFill>
                  <a:srgbClr val="00B050"/>
                </a:solidFill>
              </a:rPr>
              <a:t>synthesis= </a:t>
            </a:r>
            <a:r>
              <a:rPr lang="en-US" dirty="0" smtClean="0"/>
              <a:t>making of an organic compound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 smtClean="0">
                <a:solidFill>
                  <a:srgbClr val="7030A0"/>
                </a:solidFill>
              </a:rPr>
              <a:t>Asymmetrically </a:t>
            </a:r>
            <a:r>
              <a:rPr lang="en-US" dirty="0" smtClean="0"/>
              <a:t>= only 1 enantiomer produced</a:t>
            </a:r>
          </a:p>
          <a:p>
            <a:pPr defTabSz="914400">
              <a:spcBef>
                <a:spcPts val="0"/>
              </a:spcBef>
              <a:defRPr/>
            </a:pPr>
            <a:r>
              <a:rPr lang="en-US" dirty="0">
                <a:solidFill>
                  <a:schemeClr val="accent6"/>
                </a:solidFill>
              </a:rPr>
              <a:t>selective </a:t>
            </a:r>
            <a:r>
              <a:rPr lang="en-US" dirty="0" smtClean="0">
                <a:solidFill>
                  <a:schemeClr val="accent6"/>
                </a:solidFill>
              </a:rPr>
              <a:t>formation </a:t>
            </a:r>
            <a:r>
              <a:rPr lang="en-US" dirty="0" smtClean="0"/>
              <a:t>= only enantiomer</a:t>
            </a:r>
          </a:p>
        </p:txBody>
      </p:sp>
    </p:spTree>
    <p:extLst>
      <p:ext uri="{BB962C8B-B14F-4D97-AF65-F5344CB8AC3E}">
        <p14:creationId xmlns:p14="http://schemas.microsoft.com/office/powerpoint/2010/main" val="15351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Action of </a:t>
            </a:r>
            <a:r>
              <a:rPr lang="en-US" sz="5400" dirty="0" err="1" smtClean="0">
                <a:solidFill>
                  <a:srgbClr val="FF0000"/>
                </a:solidFill>
              </a:rPr>
              <a:t>taxol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499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Taxol</a:t>
            </a:r>
            <a:r>
              <a:rPr lang="en-US" dirty="0"/>
              <a:t> is an inhibitor that is effective against solid </a:t>
            </a:r>
            <a:r>
              <a:rPr lang="en-US" dirty="0" err="1"/>
              <a:t>tumour</a:t>
            </a:r>
            <a:r>
              <a:rPr lang="en-US" dirty="0"/>
              <a:t> </a:t>
            </a:r>
            <a:r>
              <a:rPr lang="en-US" dirty="0" smtClean="0"/>
              <a:t>cancers such as lung, ovarian and breast cancer . </a:t>
            </a:r>
          </a:p>
          <a:p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interferes with the cell division of the </a:t>
            </a:r>
            <a:r>
              <a:rPr lang="en-US" dirty="0" smtClean="0"/>
              <a:t>cancer cells </a:t>
            </a:r>
            <a:r>
              <a:rPr lang="en-US" dirty="0"/>
              <a:t>in the tumor and can therefore stop its growth. </a:t>
            </a:r>
            <a:endParaRPr lang="en-US" dirty="0" smtClean="0"/>
          </a:p>
          <a:p>
            <a:r>
              <a:rPr lang="en-US" dirty="0" err="1" smtClean="0"/>
              <a:t>Taxol</a:t>
            </a:r>
            <a:r>
              <a:rPr lang="en-US" dirty="0" smtClean="0"/>
              <a:t> </a:t>
            </a:r>
            <a:r>
              <a:rPr lang="en-US" dirty="0"/>
              <a:t>does this by bonding covalently with a protein called tubulin </a:t>
            </a:r>
            <a:r>
              <a:rPr lang="en-US" dirty="0" smtClean="0"/>
              <a:t>(</a:t>
            </a:r>
            <a:r>
              <a:rPr lang="en-US" dirty="0" err="1" smtClean="0"/>
              <a:t>taxol’s</a:t>
            </a:r>
            <a:r>
              <a:rPr lang="en-US" dirty="0" smtClean="0"/>
              <a:t> </a:t>
            </a:r>
            <a:r>
              <a:rPr lang="en-US" dirty="0"/>
              <a:t>target) that makes up cellular structures called microtubules.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binding with the tubulin gives the microtubules stability preventing them from being broken down which is </a:t>
            </a:r>
            <a:r>
              <a:rPr lang="en-US" dirty="0" smtClean="0"/>
              <a:t>an essential </a:t>
            </a:r>
            <a:r>
              <a:rPr lang="en-US" dirty="0"/>
              <a:t>step in the mitosis process and stops any cell division in the </a:t>
            </a:r>
            <a:r>
              <a:rPr lang="en-US" dirty="0" smtClean="0"/>
              <a:t>tumor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78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78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Green chemistry and </a:t>
            </a:r>
            <a:r>
              <a:rPr lang="en-US" dirty="0" err="1" smtClean="0">
                <a:solidFill>
                  <a:srgbClr val="FF0000"/>
                </a:solidFill>
              </a:rPr>
              <a:t>taxol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125"/>
            <a:ext cx="9144000" cy="59628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solation </a:t>
            </a:r>
            <a:r>
              <a:rPr lang="en-US" dirty="0"/>
              <a:t>of </a:t>
            </a:r>
            <a:r>
              <a:rPr lang="en-US" dirty="0" err="1"/>
              <a:t>taxol</a:t>
            </a:r>
            <a:r>
              <a:rPr lang="en-US" dirty="0"/>
              <a:t> from </a:t>
            </a:r>
            <a:r>
              <a:rPr lang="en-US" dirty="0" smtClean="0"/>
              <a:t>yew trees </a:t>
            </a:r>
            <a:r>
              <a:rPr lang="en-US" dirty="0"/>
              <a:t>was very </a:t>
            </a:r>
            <a:r>
              <a:rPr lang="en-US" dirty="0" smtClean="0"/>
              <a:t>wasteful;  used </a:t>
            </a:r>
            <a:r>
              <a:rPr lang="en-US" dirty="0"/>
              <a:t>a lot of bark of a species </a:t>
            </a:r>
            <a:r>
              <a:rPr lang="en-US" dirty="0" smtClean="0"/>
              <a:t> </a:t>
            </a:r>
            <a:r>
              <a:rPr lang="en-US" dirty="0"/>
              <a:t>that were threatened, old and took a long time to grow; the removal of the bark also killed the </a:t>
            </a:r>
            <a:r>
              <a:rPr lang="en-US" dirty="0" smtClean="0"/>
              <a:t>trees.</a:t>
            </a:r>
            <a:endParaRPr lang="en-US" dirty="0"/>
          </a:p>
          <a:p>
            <a:r>
              <a:rPr lang="en-US" dirty="0"/>
              <a:t>A semi-synthetic method which had a more ‘green chemistry’ approach was developed that used a natural precursor, 10-deacetylbaccatin (10-DAB) </a:t>
            </a:r>
            <a:r>
              <a:rPr lang="en-US" dirty="0" smtClean="0"/>
              <a:t>from </a:t>
            </a:r>
            <a:r>
              <a:rPr lang="en-US" dirty="0"/>
              <a:t>leaves from different but more common and faster-growing yew trees which was a much more renewable resource. </a:t>
            </a: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process still uses </a:t>
            </a:r>
            <a:r>
              <a:rPr lang="en-US" dirty="0"/>
              <a:t>many solvents and has a low yield.  </a:t>
            </a:r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/>
              <a:t>method that has been developed involves using fungi </a:t>
            </a:r>
            <a:r>
              <a:rPr lang="en-US" dirty="0" smtClean="0"/>
              <a:t>that produce </a:t>
            </a:r>
            <a:r>
              <a:rPr lang="en-US" dirty="0" err="1" smtClean="0"/>
              <a:t>taxol</a:t>
            </a:r>
            <a:r>
              <a:rPr lang="en-US" dirty="0" smtClean="0"/>
              <a:t> in fermentation processes; </a:t>
            </a:r>
            <a:r>
              <a:rPr lang="en-US" dirty="0"/>
              <a:t>this </a:t>
            </a:r>
            <a:r>
              <a:rPr lang="en-US" dirty="0" smtClean="0"/>
              <a:t>does </a:t>
            </a:r>
            <a:r>
              <a:rPr lang="en-US" dirty="0"/>
              <a:t>not needs to use any solvents or reagents at all.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00"/>
                </a:solidFill>
              </a:rPr>
              <a:t>P</a:t>
            </a:r>
            <a:r>
              <a:rPr lang="en-US" sz="5400" dirty="0" err="1" smtClean="0">
                <a:solidFill>
                  <a:srgbClr val="FF0000"/>
                </a:solidFill>
              </a:rPr>
              <a:t>olarimeter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2858"/>
            <a:ext cx="9144000" cy="4963886"/>
          </a:xfrm>
        </p:spPr>
        <p:txBody>
          <a:bodyPr>
            <a:normAutofit/>
          </a:bodyPr>
          <a:lstStyle/>
          <a:p>
            <a:r>
              <a:rPr lang="en-US" dirty="0"/>
              <a:t>See notes topic 20 on how a </a:t>
            </a:r>
            <a:r>
              <a:rPr lang="en-US" dirty="0" err="1"/>
              <a:t>polarimeter</a:t>
            </a:r>
            <a:r>
              <a:rPr lang="en-US" dirty="0"/>
              <a:t> works. </a:t>
            </a:r>
            <a:endParaRPr lang="en-US" dirty="0" smtClean="0"/>
          </a:p>
          <a:p>
            <a:r>
              <a:rPr lang="en-US" dirty="0" err="1" smtClean="0"/>
              <a:t>Polarimeter</a:t>
            </a:r>
            <a:r>
              <a:rPr lang="en-US" dirty="0" smtClean="0"/>
              <a:t> is used to detect chirality</a:t>
            </a:r>
          </a:p>
          <a:p>
            <a:r>
              <a:rPr lang="en-US" dirty="0" smtClean="0"/>
              <a:t>Can also be used to determine the purity of a </a:t>
            </a:r>
            <a:r>
              <a:rPr lang="en-US" dirty="0" err="1" smtClean="0"/>
              <a:t>taxol</a:t>
            </a:r>
            <a:r>
              <a:rPr lang="en-US" dirty="0" smtClean="0"/>
              <a:t> sample (identify extent of presence of other enantiomer or </a:t>
            </a:r>
            <a:r>
              <a:rPr lang="en-US" dirty="0" err="1" smtClean="0"/>
              <a:t>diastereomers</a:t>
            </a:r>
            <a:r>
              <a:rPr lang="en-US" dirty="0" smtClean="0"/>
              <a:t>) as the  </a:t>
            </a:r>
            <a:r>
              <a:rPr lang="en-US" dirty="0"/>
              <a:t>number of degrees pure Taxol rotates the plane polarized light is </a:t>
            </a:r>
            <a:r>
              <a:rPr lang="en-US" dirty="0" smtClean="0"/>
              <a:t>known. 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angle of rotation measured can be used to determine the percentage purity of the Taxol </a:t>
            </a:r>
            <a:r>
              <a:rPr lang="en-US" dirty="0" smtClean="0"/>
              <a:t>synthesized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1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152444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Taxol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/>
              <a:t>or paclitaxel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8890000" cy="54403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anti-cancer </a:t>
            </a:r>
            <a:r>
              <a:rPr lang="en-US" dirty="0" smtClean="0"/>
              <a:t>drug: breast, ovarian</a:t>
            </a:r>
          </a:p>
          <a:p>
            <a:r>
              <a:rPr lang="en-US" dirty="0" smtClean="0"/>
              <a:t>Chemotherapeutic </a:t>
            </a:r>
            <a:r>
              <a:rPr lang="en-US" dirty="0"/>
              <a:t>drug </a:t>
            </a:r>
            <a:r>
              <a:rPr lang="en-US" dirty="0" smtClean="0"/>
              <a:t>i.e. a </a:t>
            </a:r>
            <a:r>
              <a:rPr lang="en-US" dirty="0"/>
              <a:t>chemical </a:t>
            </a:r>
          </a:p>
          <a:p>
            <a:pPr marL="0" indent="0">
              <a:buNone/>
            </a:pPr>
            <a:r>
              <a:rPr lang="en-US" dirty="0" smtClean="0"/>
              <a:t>    used to treat and control </a:t>
            </a:r>
            <a:r>
              <a:rPr lang="en-US" dirty="0"/>
              <a:t>a disease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such as cancer</a:t>
            </a:r>
            <a:r>
              <a:rPr lang="en-US" dirty="0"/>
              <a:t> </a:t>
            </a:r>
            <a:r>
              <a:rPr lang="en-US" dirty="0" smtClean="0"/>
              <a:t>(chemotherapy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extracted from the bark of yew trees. </a:t>
            </a:r>
          </a:p>
          <a:p>
            <a:r>
              <a:rPr lang="en-US" dirty="0"/>
              <a:t>I</a:t>
            </a:r>
            <a:r>
              <a:rPr lang="en-US" dirty="0" smtClean="0"/>
              <a:t>solation </a:t>
            </a:r>
            <a:r>
              <a:rPr lang="en-US" dirty="0"/>
              <a:t>of </a:t>
            </a:r>
            <a:r>
              <a:rPr lang="en-US" dirty="0" err="1"/>
              <a:t>taxol</a:t>
            </a:r>
            <a:r>
              <a:rPr lang="en-US" dirty="0"/>
              <a:t> from natural sources </a:t>
            </a:r>
            <a:r>
              <a:rPr lang="en-US" dirty="0" smtClean="0"/>
              <a:t>was very </a:t>
            </a:r>
            <a:r>
              <a:rPr lang="en-US" dirty="0"/>
              <a:t>wasteful as it used a lot of bark </a:t>
            </a:r>
            <a:r>
              <a:rPr lang="en-US" dirty="0" smtClean="0"/>
              <a:t>of trees </a:t>
            </a:r>
            <a:r>
              <a:rPr lang="en-US" dirty="0"/>
              <a:t>that were </a:t>
            </a:r>
            <a:r>
              <a:rPr lang="en-US" dirty="0" smtClean="0"/>
              <a:t>a threatened and were an old species.  </a:t>
            </a:r>
          </a:p>
          <a:p>
            <a:r>
              <a:rPr lang="en-US" dirty="0" smtClean="0"/>
              <a:t>A </a:t>
            </a:r>
            <a:r>
              <a:rPr lang="en-US" dirty="0"/>
              <a:t>semi-synthetic method was developed that </a:t>
            </a:r>
            <a:r>
              <a:rPr lang="en-US" dirty="0" smtClean="0"/>
              <a:t>uses </a:t>
            </a:r>
            <a:r>
              <a:rPr lang="en-US" dirty="0"/>
              <a:t>a natural precursor (hence semi-synthetic) from </a:t>
            </a:r>
            <a:r>
              <a:rPr lang="en-US" dirty="0" smtClean="0"/>
              <a:t>the leaves of different </a:t>
            </a:r>
            <a:r>
              <a:rPr lang="en-US" dirty="0"/>
              <a:t>but more common and faster-growing </a:t>
            </a:r>
            <a:r>
              <a:rPr lang="en-US" dirty="0" smtClean="0"/>
              <a:t>yew trees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atural </a:t>
            </a:r>
            <a:r>
              <a:rPr lang="en-US" dirty="0"/>
              <a:t>precursor </a:t>
            </a:r>
            <a:r>
              <a:rPr lang="en-US" dirty="0" smtClean="0"/>
              <a:t>is 10</a:t>
            </a:r>
            <a:r>
              <a:rPr lang="en-US" dirty="0"/>
              <a:t>-deacetylbaccatin </a:t>
            </a:r>
            <a:r>
              <a:rPr lang="en-US" dirty="0" smtClean="0"/>
              <a:t>– DAB.</a:t>
            </a:r>
          </a:p>
          <a:p>
            <a:r>
              <a:rPr lang="en-US" dirty="0" smtClean="0"/>
              <a:t>Process involves many steps, different solvents and low yield – not very sustainable!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45" y="-64029"/>
            <a:ext cx="2737556" cy="316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37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Issues with chirality in drugs (1)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6" y="1146037"/>
            <a:ext cx="8821844" cy="558939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Molecules of most semi-synthetic or synthetic drugs have chirality (they have an asymmetrical carbon</a:t>
            </a:r>
            <a:r>
              <a:rPr lang="en-US" dirty="0" smtClean="0"/>
              <a:t>) and have 2 enantiomers.</a:t>
            </a:r>
          </a:p>
          <a:p>
            <a:r>
              <a:rPr lang="en-US" dirty="0" smtClean="0"/>
              <a:t>In nature only 1 enantiomer is formed. </a:t>
            </a:r>
          </a:p>
          <a:p>
            <a:r>
              <a:rPr lang="en-US" dirty="0" smtClean="0"/>
              <a:t>During the synthesis of a chiral semi-synthetic or synthetic drug the other enantiomer will also be produced; </a:t>
            </a:r>
          </a:p>
          <a:p>
            <a:r>
              <a:rPr lang="en-US" dirty="0" smtClean="0"/>
              <a:t>both </a:t>
            </a:r>
            <a:r>
              <a:rPr lang="en-US" dirty="0"/>
              <a:t>enantiomers are formed </a:t>
            </a:r>
            <a:r>
              <a:rPr lang="en-US" dirty="0" smtClean="0"/>
              <a:t>yielding </a:t>
            </a:r>
            <a:r>
              <a:rPr lang="en-US" dirty="0"/>
              <a:t>a </a:t>
            </a:r>
            <a:r>
              <a:rPr lang="en-US" dirty="0" err="1"/>
              <a:t>racemate</a:t>
            </a:r>
            <a:r>
              <a:rPr lang="en-US" dirty="0"/>
              <a:t> or racemic mixture (a mixture in which both enantiomers are </a:t>
            </a:r>
            <a:r>
              <a:rPr lang="en-US" dirty="0" err="1"/>
              <a:t>equimolar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Taxol</a:t>
            </a:r>
            <a:r>
              <a:rPr lang="en-US" dirty="0" smtClean="0"/>
              <a:t> </a:t>
            </a:r>
            <a:r>
              <a:rPr lang="en-US" dirty="0"/>
              <a:t>is such an enantiomer that is obtained during its synthesis from the natural precursor.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6" y="274637"/>
            <a:ext cx="8489244" cy="1812251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Taxol</a:t>
            </a:r>
            <a:r>
              <a:rPr lang="en-US" dirty="0" smtClean="0">
                <a:solidFill>
                  <a:srgbClr val="FF0000"/>
                </a:solidFill>
              </a:rPr>
              <a:t>: identify the chiral carbons (11) – very chiral/many enantiomers - </a:t>
            </a:r>
            <a:r>
              <a:rPr lang="en-US" dirty="0" err="1" smtClean="0">
                <a:solidFill>
                  <a:srgbClr val="FF0000"/>
                </a:solidFill>
              </a:rPr>
              <a:t>diastereomer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1233" r="-21233"/>
          <a:stretch>
            <a:fillRect/>
          </a:stretch>
        </p:blipFill>
        <p:spPr>
          <a:xfrm>
            <a:off x="197556" y="2086888"/>
            <a:ext cx="8946444" cy="4545334"/>
          </a:xfrm>
        </p:spPr>
      </p:pic>
    </p:spTree>
    <p:extLst>
      <p:ext uri="{BB962C8B-B14F-4D97-AF65-F5344CB8AC3E}">
        <p14:creationId xmlns:p14="http://schemas.microsoft.com/office/powerpoint/2010/main" val="2649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Issues with chirality in drugs (2)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7314"/>
            <a:ext cx="9144000" cy="59177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Both enantiomers </a:t>
            </a:r>
            <a:r>
              <a:rPr lang="en-US" dirty="0" smtClean="0"/>
              <a:t>have </a:t>
            </a:r>
            <a:r>
              <a:rPr lang="en-US" dirty="0"/>
              <a:t>the same chemical properties </a:t>
            </a:r>
            <a:r>
              <a:rPr lang="en-US" dirty="0" smtClean="0"/>
              <a:t>but..</a:t>
            </a:r>
          </a:p>
          <a:p>
            <a:r>
              <a:rPr lang="en-US" dirty="0"/>
              <a:t>R</a:t>
            </a:r>
            <a:r>
              <a:rPr lang="en-US" dirty="0" smtClean="0"/>
              <a:t>eact </a:t>
            </a:r>
            <a:r>
              <a:rPr lang="en-US" dirty="0"/>
              <a:t>differently with other chiral compounds such as many </a:t>
            </a:r>
            <a:r>
              <a:rPr lang="en-US" dirty="0" smtClean="0"/>
              <a:t>enzymes. </a:t>
            </a:r>
          </a:p>
          <a:p>
            <a:r>
              <a:rPr lang="en-US" dirty="0"/>
              <a:t>H</a:t>
            </a:r>
            <a:r>
              <a:rPr lang="en-US" dirty="0" smtClean="0"/>
              <a:t>ave different </a:t>
            </a:r>
            <a:r>
              <a:rPr lang="en-US" dirty="0"/>
              <a:t>physiological effects; some of which will </a:t>
            </a:r>
            <a:r>
              <a:rPr lang="en-US" dirty="0" smtClean="0"/>
              <a:t>be intended </a:t>
            </a:r>
            <a:r>
              <a:rPr lang="en-US" dirty="0"/>
              <a:t>whilst other effects could be harmful.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physiological effect of each enantiomer needs to be tested. </a:t>
            </a:r>
            <a:r>
              <a:rPr lang="en-US" dirty="0" smtClean="0"/>
              <a:t>Each enantiomer needs to be treated as a different chemical.</a:t>
            </a:r>
          </a:p>
          <a:p>
            <a:r>
              <a:rPr lang="en-US" dirty="0" smtClean="0"/>
              <a:t>Usually </a:t>
            </a:r>
            <a:r>
              <a:rPr lang="en-US" dirty="0"/>
              <a:t>only one of the enantiomers has the desired therapeutic effect and, after synthesis of the </a:t>
            </a:r>
            <a:r>
              <a:rPr lang="en-US" dirty="0" smtClean="0"/>
              <a:t>drug, </a:t>
            </a:r>
            <a:r>
              <a:rPr lang="en-US" dirty="0"/>
              <a:t>this enantiomer needs to be isolated from the racemic </a:t>
            </a:r>
            <a:r>
              <a:rPr lang="en-US" dirty="0" smtClean="0"/>
              <a:t>mixture. However, this is a wasteful process.</a:t>
            </a:r>
          </a:p>
          <a:p>
            <a:r>
              <a:rPr lang="en-US" dirty="0" smtClean="0"/>
              <a:t>Occasionally </a:t>
            </a:r>
            <a:r>
              <a:rPr lang="en-US" dirty="0"/>
              <a:t>both enantiomers have the desired effect and the drug can be administered as a racemic mixture.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1 enantiomer is active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2853531"/>
            <a:ext cx="62865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099"/>
            <a:ext cx="9144000" cy="34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971"/>
            <a:ext cx="903111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Using chiral auxiliaries in asymmetric synthesis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1060950"/>
            <a:ext cx="8833555" cy="579705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Direct synthesis of the </a:t>
            </a:r>
            <a:r>
              <a:rPr lang="en-US" dirty="0"/>
              <a:t>desired </a:t>
            </a:r>
            <a:r>
              <a:rPr lang="en-US" dirty="0" smtClean="0"/>
              <a:t>enantiomer </a:t>
            </a:r>
            <a:r>
              <a:rPr lang="en-US" dirty="0"/>
              <a:t>by preventing the synthesis of the other enantiomer </a:t>
            </a:r>
            <a:r>
              <a:rPr lang="en-US" dirty="0" smtClean="0"/>
              <a:t>by using a </a:t>
            </a:r>
            <a:r>
              <a:rPr lang="en-US" dirty="0"/>
              <a:t>chiral auxiliary.  </a:t>
            </a:r>
            <a:endParaRPr lang="en-US" dirty="0" smtClean="0"/>
          </a:p>
          <a:p>
            <a:r>
              <a:rPr lang="en-US" dirty="0"/>
              <a:t>A chiral auxiliary (</a:t>
            </a:r>
            <a:r>
              <a:rPr lang="en-US" dirty="0" smtClean="0"/>
              <a:t>optically active) is </a:t>
            </a:r>
            <a:r>
              <a:rPr lang="en-US" dirty="0"/>
              <a:t>used to convert a non-chiral reacting molecule into just one enantiomer i.e. the enantiomer with the desired pharmaceutical effect.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does </a:t>
            </a:r>
            <a:r>
              <a:rPr lang="en-US" dirty="0" smtClean="0"/>
              <a:t>this </a:t>
            </a:r>
            <a:r>
              <a:rPr lang="en-US" dirty="0"/>
              <a:t>by attaching itself </a:t>
            </a:r>
            <a:r>
              <a:rPr lang="en-US" dirty="0" smtClean="0"/>
              <a:t>temporarily to </a:t>
            </a:r>
            <a:r>
              <a:rPr lang="en-US" dirty="0"/>
              <a:t>the non-chiral </a:t>
            </a:r>
            <a:r>
              <a:rPr lang="en-US" dirty="0" smtClean="0"/>
              <a:t>reactant molecule </a:t>
            </a:r>
            <a:r>
              <a:rPr lang="en-US" dirty="0"/>
              <a:t>to create </a:t>
            </a:r>
            <a:r>
              <a:rPr lang="en-US" dirty="0" err="1" smtClean="0"/>
              <a:t>stereochemical</a:t>
            </a:r>
            <a:r>
              <a:rPr lang="en-US" dirty="0" smtClean="0"/>
              <a:t> </a:t>
            </a:r>
            <a:r>
              <a:rPr lang="en-US" dirty="0"/>
              <a:t>conditions necessary to force the reaction to follow a certain path i.e. the path that will yield the desired enantiomer and not the other enantiomer.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chiral auxiliaries in asymmetric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Once the new desired molecule has been formed, the auxiliary is removed and recycled. </a:t>
            </a:r>
          </a:p>
          <a:p>
            <a:r>
              <a:rPr lang="en-US" dirty="0"/>
              <a:t>Asymmetric synthesis = the direct synthesis of a single enantiomer. To achieve this the reaction or synthesis  has to be stereospecific and the chiral auxiliary achieves this. </a:t>
            </a:r>
            <a:endParaRPr lang="en-US" dirty="0" smtClean="0"/>
          </a:p>
          <a:p>
            <a:r>
              <a:rPr lang="en-US" dirty="0"/>
              <a:t>In the case of Taxol this technique is used to obtain the desired configuration in its side </a:t>
            </a:r>
            <a:r>
              <a:rPr lang="en-US" dirty="0" smtClean="0"/>
              <a:t>chains where most of the chiral carbons are.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9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Action of chiral auxiliary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creen Shot 2016-03-10 at 9.29.1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36" b="-25536"/>
          <a:stretch>
            <a:fillRect/>
          </a:stretch>
        </p:blipFill>
        <p:spPr>
          <a:xfrm>
            <a:off x="112541" y="1417638"/>
            <a:ext cx="8842549" cy="5440362"/>
          </a:xfrm>
        </p:spPr>
      </p:pic>
    </p:spTree>
    <p:extLst>
      <p:ext uri="{BB962C8B-B14F-4D97-AF65-F5344CB8AC3E}">
        <p14:creationId xmlns:p14="http://schemas.microsoft.com/office/powerpoint/2010/main" val="42512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910</Words>
  <Application>Microsoft Macintosh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D7 Taxol</vt:lpstr>
      <vt:lpstr>Taxol or paclitaxel</vt:lpstr>
      <vt:lpstr>Issues with chirality in drugs (1)</vt:lpstr>
      <vt:lpstr>Taxol: identify the chiral carbons (11) – very chiral/many enantiomers - diastereomer</vt:lpstr>
      <vt:lpstr>Issues with chirality in drugs (2)</vt:lpstr>
      <vt:lpstr>Only 1 enantiomer is active</vt:lpstr>
      <vt:lpstr>Using chiral auxiliaries in asymmetric synthesis</vt:lpstr>
      <vt:lpstr>Using chiral auxiliaries in asymmetric synthesis</vt:lpstr>
      <vt:lpstr>Action of chiral auxiliary</vt:lpstr>
      <vt:lpstr>Explain D7.U3</vt:lpstr>
      <vt:lpstr>Action of taxol</vt:lpstr>
      <vt:lpstr>Green chemistry and taxol</vt:lpstr>
      <vt:lpstr>Polarimeter</vt:lpstr>
    </vt:vector>
  </TitlesOfParts>
  <Company>DCS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 Van De Casteele</dc:creator>
  <cp:lastModifiedBy>Nico Van De Casteele</cp:lastModifiedBy>
  <cp:revision>33</cp:revision>
  <dcterms:created xsi:type="dcterms:W3CDTF">2016-02-05T10:29:00Z</dcterms:created>
  <dcterms:modified xsi:type="dcterms:W3CDTF">2017-03-28T12:59:54Z</dcterms:modified>
</cp:coreProperties>
</file>