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68" r:id="rId3"/>
    <p:sldId id="258" r:id="rId4"/>
    <p:sldId id="257" r:id="rId5"/>
    <p:sldId id="259" r:id="rId6"/>
    <p:sldId id="260" r:id="rId7"/>
    <p:sldId id="269" r:id="rId8"/>
    <p:sldId id="261" r:id="rId9"/>
    <p:sldId id="262" r:id="rId10"/>
    <p:sldId id="263" r:id="rId11"/>
    <p:sldId id="264" r:id="rId12"/>
    <p:sldId id="265" r:id="rId13"/>
    <p:sldId id="274" r:id="rId14"/>
    <p:sldId id="275" r:id="rId15"/>
    <p:sldId id="266" r:id="rId16"/>
    <p:sldId id="271" r:id="rId17"/>
    <p:sldId id="267" r:id="rId18"/>
    <p:sldId id="272" r:id="rId19"/>
    <p:sldId id="270" r:id="rId20"/>
    <p:sldId id="276" r:id="rId21"/>
    <p:sldId id="273"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3041"/>
  </p:normalViewPr>
  <p:slideViewPr>
    <p:cSldViewPr snapToGrid="0" snapToObjects="1">
      <p:cViewPr varScale="1">
        <p:scale>
          <a:sx n="59" d="100"/>
          <a:sy n="59" d="100"/>
        </p:scale>
        <p:origin x="176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232C9D-5300-B54A-8FBA-2182F345F3E1}" type="datetimeFigureOut">
              <a:rPr lang="en-US" smtClean="0"/>
              <a:t>3/29/17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08AEB2-8B71-C040-AD6C-A25002885988}" type="slidenum">
              <a:rPr lang="en-US" smtClean="0"/>
              <a:t>‹#›</a:t>
            </a:fld>
            <a:endParaRPr lang="en-US"/>
          </a:p>
        </p:txBody>
      </p:sp>
    </p:spTree>
    <p:extLst>
      <p:ext uri="{BB962C8B-B14F-4D97-AF65-F5344CB8AC3E}">
        <p14:creationId xmlns:p14="http://schemas.microsoft.com/office/powerpoint/2010/main" val="918386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08AEB2-8B71-C040-AD6C-A25002885988}" type="slidenum">
              <a:rPr lang="en-US" smtClean="0"/>
              <a:t>9</a:t>
            </a:fld>
            <a:endParaRPr lang="en-US"/>
          </a:p>
        </p:txBody>
      </p:sp>
    </p:spTree>
    <p:extLst>
      <p:ext uri="{BB962C8B-B14F-4D97-AF65-F5344CB8AC3E}">
        <p14:creationId xmlns:p14="http://schemas.microsoft.com/office/powerpoint/2010/main" val="1363371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022778-30A8-F648-BFCD-31729A2EE12C}" type="datetimeFigureOut">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BB5AC-2587-174F-9693-EB6C3E8D23D4}" type="slidenum">
              <a:rPr lang="en-US" smtClean="0"/>
              <a:t>‹#›</a:t>
            </a:fld>
            <a:endParaRPr lang="en-US"/>
          </a:p>
        </p:txBody>
      </p:sp>
    </p:spTree>
    <p:extLst>
      <p:ext uri="{BB962C8B-B14F-4D97-AF65-F5344CB8AC3E}">
        <p14:creationId xmlns:p14="http://schemas.microsoft.com/office/powerpoint/2010/main" val="2862756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22778-30A8-F648-BFCD-31729A2EE12C}" type="datetimeFigureOut">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BB5AC-2587-174F-9693-EB6C3E8D23D4}" type="slidenum">
              <a:rPr lang="en-US" smtClean="0"/>
              <a:t>‹#›</a:t>
            </a:fld>
            <a:endParaRPr lang="en-US"/>
          </a:p>
        </p:txBody>
      </p:sp>
    </p:spTree>
    <p:extLst>
      <p:ext uri="{BB962C8B-B14F-4D97-AF65-F5344CB8AC3E}">
        <p14:creationId xmlns:p14="http://schemas.microsoft.com/office/powerpoint/2010/main" val="1922330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22778-30A8-F648-BFCD-31729A2EE12C}" type="datetimeFigureOut">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BB5AC-2587-174F-9693-EB6C3E8D23D4}" type="slidenum">
              <a:rPr lang="en-US" smtClean="0"/>
              <a:t>‹#›</a:t>
            </a:fld>
            <a:endParaRPr lang="en-US"/>
          </a:p>
        </p:txBody>
      </p:sp>
    </p:spTree>
    <p:extLst>
      <p:ext uri="{BB962C8B-B14F-4D97-AF65-F5344CB8AC3E}">
        <p14:creationId xmlns:p14="http://schemas.microsoft.com/office/powerpoint/2010/main" val="4287384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22778-30A8-F648-BFCD-31729A2EE12C}" type="datetimeFigureOut">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BB5AC-2587-174F-9693-EB6C3E8D23D4}" type="slidenum">
              <a:rPr lang="en-US" smtClean="0"/>
              <a:t>‹#›</a:t>
            </a:fld>
            <a:endParaRPr lang="en-US"/>
          </a:p>
        </p:txBody>
      </p:sp>
    </p:spTree>
    <p:extLst>
      <p:ext uri="{BB962C8B-B14F-4D97-AF65-F5344CB8AC3E}">
        <p14:creationId xmlns:p14="http://schemas.microsoft.com/office/powerpoint/2010/main" val="4279098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2778-30A8-F648-BFCD-31729A2EE12C}" type="datetimeFigureOut">
              <a:rPr lang="en-US" smtClean="0"/>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BB5AC-2587-174F-9693-EB6C3E8D23D4}" type="slidenum">
              <a:rPr lang="en-US" smtClean="0"/>
              <a:t>‹#›</a:t>
            </a:fld>
            <a:endParaRPr lang="en-US"/>
          </a:p>
        </p:txBody>
      </p:sp>
    </p:spTree>
    <p:extLst>
      <p:ext uri="{BB962C8B-B14F-4D97-AF65-F5344CB8AC3E}">
        <p14:creationId xmlns:p14="http://schemas.microsoft.com/office/powerpoint/2010/main" val="114615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022778-30A8-F648-BFCD-31729A2EE12C}" type="datetimeFigureOut">
              <a:rPr lang="en-US" smtClean="0"/>
              <a:t>3/29/17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BB5AC-2587-174F-9693-EB6C3E8D23D4}" type="slidenum">
              <a:rPr lang="en-US" smtClean="0"/>
              <a:t>‹#›</a:t>
            </a:fld>
            <a:endParaRPr lang="en-US"/>
          </a:p>
        </p:txBody>
      </p:sp>
    </p:spTree>
    <p:extLst>
      <p:ext uri="{BB962C8B-B14F-4D97-AF65-F5344CB8AC3E}">
        <p14:creationId xmlns:p14="http://schemas.microsoft.com/office/powerpoint/2010/main" val="1132483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022778-30A8-F648-BFCD-31729A2EE12C}" type="datetimeFigureOut">
              <a:rPr lang="en-US" smtClean="0"/>
              <a:t>3/29/17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1BB5AC-2587-174F-9693-EB6C3E8D23D4}" type="slidenum">
              <a:rPr lang="en-US" smtClean="0"/>
              <a:t>‹#›</a:t>
            </a:fld>
            <a:endParaRPr lang="en-US"/>
          </a:p>
        </p:txBody>
      </p:sp>
    </p:spTree>
    <p:extLst>
      <p:ext uri="{BB962C8B-B14F-4D97-AF65-F5344CB8AC3E}">
        <p14:creationId xmlns:p14="http://schemas.microsoft.com/office/powerpoint/2010/main" val="1027878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022778-30A8-F648-BFCD-31729A2EE12C}" type="datetimeFigureOut">
              <a:rPr lang="en-US" smtClean="0"/>
              <a:t>3/29/17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1BB5AC-2587-174F-9693-EB6C3E8D23D4}" type="slidenum">
              <a:rPr lang="en-US" smtClean="0"/>
              <a:t>‹#›</a:t>
            </a:fld>
            <a:endParaRPr lang="en-US"/>
          </a:p>
        </p:txBody>
      </p:sp>
    </p:spTree>
    <p:extLst>
      <p:ext uri="{BB962C8B-B14F-4D97-AF65-F5344CB8AC3E}">
        <p14:creationId xmlns:p14="http://schemas.microsoft.com/office/powerpoint/2010/main" val="186595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22778-30A8-F648-BFCD-31729A2EE12C}" type="datetimeFigureOut">
              <a:rPr lang="en-US" smtClean="0"/>
              <a:t>3/29/17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1BB5AC-2587-174F-9693-EB6C3E8D23D4}" type="slidenum">
              <a:rPr lang="en-US" smtClean="0"/>
              <a:t>‹#›</a:t>
            </a:fld>
            <a:endParaRPr lang="en-US"/>
          </a:p>
        </p:txBody>
      </p:sp>
    </p:spTree>
    <p:extLst>
      <p:ext uri="{BB962C8B-B14F-4D97-AF65-F5344CB8AC3E}">
        <p14:creationId xmlns:p14="http://schemas.microsoft.com/office/powerpoint/2010/main" val="1836743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22778-30A8-F648-BFCD-31729A2EE12C}" type="datetimeFigureOut">
              <a:rPr lang="en-US" smtClean="0"/>
              <a:t>3/29/17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BB5AC-2587-174F-9693-EB6C3E8D23D4}" type="slidenum">
              <a:rPr lang="en-US" smtClean="0"/>
              <a:t>‹#›</a:t>
            </a:fld>
            <a:endParaRPr lang="en-US"/>
          </a:p>
        </p:txBody>
      </p:sp>
    </p:spTree>
    <p:extLst>
      <p:ext uri="{BB962C8B-B14F-4D97-AF65-F5344CB8AC3E}">
        <p14:creationId xmlns:p14="http://schemas.microsoft.com/office/powerpoint/2010/main" val="861176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22778-30A8-F648-BFCD-31729A2EE12C}" type="datetimeFigureOut">
              <a:rPr lang="en-US" smtClean="0"/>
              <a:t>3/29/17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BB5AC-2587-174F-9693-EB6C3E8D23D4}" type="slidenum">
              <a:rPr lang="en-US" smtClean="0"/>
              <a:t>‹#›</a:t>
            </a:fld>
            <a:endParaRPr lang="en-US"/>
          </a:p>
        </p:txBody>
      </p:sp>
    </p:spTree>
    <p:extLst>
      <p:ext uri="{BB962C8B-B14F-4D97-AF65-F5344CB8AC3E}">
        <p14:creationId xmlns:p14="http://schemas.microsoft.com/office/powerpoint/2010/main" val="8409866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022778-30A8-F648-BFCD-31729A2EE12C}" type="datetimeFigureOut">
              <a:rPr lang="en-US" smtClean="0"/>
              <a:t>3/29/17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1BB5AC-2587-174F-9693-EB6C3E8D23D4}" type="slidenum">
              <a:rPr lang="en-US" smtClean="0"/>
              <a:t>‹#›</a:t>
            </a:fld>
            <a:endParaRPr lang="en-US"/>
          </a:p>
        </p:txBody>
      </p:sp>
    </p:spTree>
    <p:extLst>
      <p:ext uri="{BB962C8B-B14F-4D97-AF65-F5344CB8AC3E}">
        <p14:creationId xmlns:p14="http://schemas.microsoft.com/office/powerpoint/2010/main" val="4043960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dirty="0" smtClean="0">
                <a:solidFill>
                  <a:srgbClr val="FF0000"/>
                </a:solidFill>
              </a:rPr>
              <a:t>pH regulation in stomach</a:t>
            </a:r>
            <a:endParaRPr lang="en-US" sz="5400" dirty="0">
              <a:solidFill>
                <a:srgbClr val="FF0000"/>
              </a:solidFill>
            </a:endParaRPr>
          </a:p>
        </p:txBody>
      </p:sp>
      <p:sp>
        <p:nvSpPr>
          <p:cNvPr id="5" name="Content Placeholder 4"/>
          <p:cNvSpPr>
            <a:spLocks noGrp="1"/>
          </p:cNvSpPr>
          <p:nvPr>
            <p:ph idx="1"/>
          </p:nvPr>
        </p:nvSpPr>
        <p:spPr/>
        <p:txBody>
          <a:bodyPr>
            <a:normAutofit/>
          </a:bodyPr>
          <a:lstStyle/>
          <a:p>
            <a:pPr marL="0" indent="0">
              <a:buNone/>
            </a:pPr>
            <a:r>
              <a:rPr lang="en-US" sz="4000" dirty="0" smtClean="0"/>
              <a:t>Essential idea</a:t>
            </a:r>
          </a:p>
          <a:p>
            <a:endParaRPr lang="en-US" sz="2400" dirty="0"/>
          </a:p>
          <a:p>
            <a:pPr marL="0" indent="0">
              <a:buNone/>
            </a:pPr>
            <a:r>
              <a:rPr lang="en-US" sz="4000" dirty="0" smtClean="0"/>
              <a:t>Excess </a:t>
            </a:r>
            <a:r>
              <a:rPr lang="en-US" sz="4000" dirty="0"/>
              <a:t>stomach acid is a common problem that can be alleviated by compounds that increase the stomach pH by </a:t>
            </a:r>
            <a:r>
              <a:rPr lang="en-US" sz="4000" dirty="0" smtClean="0"/>
              <a:t>neutralizing (1) or </a:t>
            </a:r>
            <a:r>
              <a:rPr lang="en-US" sz="4000" dirty="0"/>
              <a:t>reducing its </a:t>
            </a:r>
            <a:r>
              <a:rPr lang="en-US" sz="4000" dirty="0" smtClean="0"/>
              <a:t>secretion (2).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36776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3444"/>
            <a:ext cx="8946444" cy="1143000"/>
          </a:xfrm>
        </p:spPr>
        <p:txBody>
          <a:bodyPr>
            <a:normAutofit/>
          </a:bodyPr>
          <a:lstStyle/>
          <a:p>
            <a:r>
              <a:rPr lang="en-US" sz="5400" dirty="0" smtClean="0">
                <a:solidFill>
                  <a:srgbClr val="FF0000"/>
                </a:solidFill>
              </a:rPr>
              <a:t>Alginates</a:t>
            </a:r>
            <a:endParaRPr lang="en-US" sz="5400" dirty="0">
              <a:solidFill>
                <a:srgbClr val="FF0000"/>
              </a:solidFill>
            </a:endParaRPr>
          </a:p>
        </p:txBody>
      </p:sp>
      <p:sp>
        <p:nvSpPr>
          <p:cNvPr id="3" name="Content Placeholder 2"/>
          <p:cNvSpPr>
            <a:spLocks noGrp="1"/>
          </p:cNvSpPr>
          <p:nvPr>
            <p:ph idx="1"/>
          </p:nvPr>
        </p:nvSpPr>
        <p:spPr>
          <a:xfrm>
            <a:off x="197556" y="1326444"/>
            <a:ext cx="8489244" cy="5531556"/>
          </a:xfrm>
        </p:spPr>
        <p:txBody>
          <a:bodyPr>
            <a:normAutofit/>
          </a:bodyPr>
          <a:lstStyle/>
          <a:p>
            <a:pPr hangingPunct="0"/>
            <a:r>
              <a:rPr lang="en-GB" sz="3600" dirty="0" smtClean="0"/>
              <a:t>Some </a:t>
            </a:r>
            <a:r>
              <a:rPr lang="en-GB" sz="3600" dirty="0"/>
              <a:t>antacids </a:t>
            </a:r>
            <a:r>
              <a:rPr lang="en-GB" sz="3600" dirty="0" smtClean="0"/>
              <a:t>contain </a:t>
            </a:r>
            <a:r>
              <a:rPr lang="en-GB" sz="3600" dirty="0"/>
              <a:t>compounds called ‘alginates’ which prevent heartburn by</a:t>
            </a:r>
            <a:endParaRPr lang="en-US" sz="3600" dirty="0"/>
          </a:p>
          <a:p>
            <a:pPr marL="0" lvl="0" indent="0" hangingPunct="0">
              <a:buNone/>
            </a:pPr>
            <a:r>
              <a:rPr lang="en-GB" sz="3600" dirty="0" smtClean="0"/>
              <a:t>    producing </a:t>
            </a:r>
            <a:r>
              <a:rPr lang="en-GB" sz="3600" dirty="0"/>
              <a:t>a neutralizing layer on top of </a:t>
            </a:r>
            <a:r>
              <a:rPr lang="en-GB" sz="3600" dirty="0" smtClean="0"/>
              <a:t> </a:t>
            </a:r>
          </a:p>
          <a:p>
            <a:pPr marL="0" lvl="0" indent="0" hangingPunct="0">
              <a:buNone/>
            </a:pPr>
            <a:r>
              <a:rPr lang="en-GB" sz="3600" dirty="0"/>
              <a:t> </a:t>
            </a:r>
            <a:r>
              <a:rPr lang="en-GB" sz="3600" dirty="0" smtClean="0"/>
              <a:t>   stomach </a:t>
            </a:r>
            <a:r>
              <a:rPr lang="en-GB" sz="3600" dirty="0"/>
              <a:t>contents and </a:t>
            </a:r>
            <a:endParaRPr lang="en-US" sz="3600" dirty="0" smtClean="0"/>
          </a:p>
          <a:p>
            <a:pPr lvl="0" hangingPunct="0"/>
            <a:r>
              <a:rPr lang="en-GB" sz="3600" dirty="0"/>
              <a:t>preventing acid in the stomach from rising into the oesophagus (refluxing) and causing heartburn (inflammation and pain).  </a:t>
            </a:r>
            <a:endParaRPr lang="en-US" sz="3600"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913713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9263"/>
            <a:ext cx="8229600" cy="1143000"/>
          </a:xfrm>
        </p:spPr>
        <p:txBody>
          <a:bodyPr>
            <a:normAutofit/>
          </a:bodyPr>
          <a:lstStyle/>
          <a:p>
            <a:r>
              <a:rPr lang="en-US" sz="5400" dirty="0" smtClean="0">
                <a:solidFill>
                  <a:srgbClr val="FF0000"/>
                </a:solidFill>
              </a:rPr>
              <a:t>Anti-foaming agents</a:t>
            </a:r>
            <a:endParaRPr lang="en-US" sz="5400" dirty="0">
              <a:solidFill>
                <a:srgbClr val="FF0000"/>
              </a:solidFill>
            </a:endParaRPr>
          </a:p>
        </p:txBody>
      </p:sp>
      <p:sp>
        <p:nvSpPr>
          <p:cNvPr id="3" name="Content Placeholder 2"/>
          <p:cNvSpPr>
            <a:spLocks noGrp="1"/>
          </p:cNvSpPr>
          <p:nvPr>
            <p:ph idx="1"/>
          </p:nvPr>
        </p:nvSpPr>
        <p:spPr>
          <a:xfrm>
            <a:off x="457200" y="2032000"/>
            <a:ext cx="8229600" cy="4094163"/>
          </a:xfrm>
        </p:spPr>
        <p:txBody>
          <a:bodyPr/>
          <a:lstStyle/>
          <a:p>
            <a:pPr marL="0" indent="0">
              <a:buNone/>
            </a:pPr>
            <a:r>
              <a:rPr lang="en-GB" sz="3600" dirty="0"/>
              <a:t>Antacids </a:t>
            </a:r>
            <a:r>
              <a:rPr lang="en-GB" sz="3600" dirty="0" smtClean="0"/>
              <a:t>that use </a:t>
            </a:r>
            <a:r>
              <a:rPr lang="en-GB" sz="3600" dirty="0"/>
              <a:t>carbonates </a:t>
            </a:r>
            <a:r>
              <a:rPr lang="en-GB" sz="3600" dirty="0" smtClean="0"/>
              <a:t>also </a:t>
            </a:r>
            <a:r>
              <a:rPr lang="en-GB" sz="3600" dirty="0"/>
              <a:t>contain anti</a:t>
            </a:r>
            <a:r>
              <a:rPr lang="en-GB" sz="3600" dirty="0" smtClean="0"/>
              <a:t>-foaming </a:t>
            </a:r>
            <a:r>
              <a:rPr lang="en-GB" sz="3600" dirty="0"/>
              <a:t>agents such as </a:t>
            </a:r>
            <a:r>
              <a:rPr lang="en-GB" sz="3600" b="1" dirty="0" err="1"/>
              <a:t>dimethicone</a:t>
            </a:r>
            <a:r>
              <a:rPr lang="en-GB" sz="3600" dirty="0"/>
              <a:t> which reduce the bloating of the stomach as a result of the carbon dioxide production. </a:t>
            </a:r>
            <a:endParaRPr lang="en-US" sz="3600" dirty="0"/>
          </a:p>
          <a:p>
            <a:pPr marL="0" indent="0">
              <a:buNone/>
            </a:pPr>
            <a:endParaRPr lang="en-US" dirty="0"/>
          </a:p>
        </p:txBody>
      </p:sp>
    </p:spTree>
    <p:extLst>
      <p:ext uri="{BB962C8B-B14F-4D97-AF65-F5344CB8AC3E}">
        <p14:creationId xmlns:p14="http://schemas.microsoft.com/office/powerpoint/2010/main" val="4137351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Calculations of the pH of a buffer</a:t>
            </a:r>
            <a:endParaRPr lang="en-US" dirty="0"/>
          </a:p>
        </p:txBody>
      </p:sp>
      <p:sp>
        <p:nvSpPr>
          <p:cNvPr id="3" name="Content Placeholder 2"/>
          <p:cNvSpPr>
            <a:spLocks noGrp="1"/>
          </p:cNvSpPr>
          <p:nvPr>
            <p:ph idx="1"/>
          </p:nvPr>
        </p:nvSpPr>
        <p:spPr/>
        <p:txBody>
          <a:bodyPr>
            <a:noAutofit/>
          </a:bodyPr>
          <a:lstStyle/>
          <a:p>
            <a:pPr marL="0" indent="0">
              <a:buNone/>
            </a:pPr>
            <a:r>
              <a:rPr lang="en-US" sz="3600" dirty="0" smtClean="0"/>
              <a:t>Buffering systems exists in the human body to regulate the pH in various environments including cells.</a:t>
            </a:r>
          </a:p>
          <a:p>
            <a:pPr marL="0" indent="0">
              <a:buNone/>
            </a:pPr>
            <a:endParaRPr lang="en-US" sz="1800" dirty="0"/>
          </a:p>
          <a:p>
            <a:pPr marL="0" indent="0">
              <a:buNone/>
            </a:pPr>
            <a:r>
              <a:rPr lang="en-US" sz="3600" dirty="0" smtClean="0"/>
              <a:t>What are buffering systems and how do they do it?</a:t>
            </a:r>
          </a:p>
          <a:p>
            <a:pPr marL="0" indent="0">
              <a:buNone/>
            </a:pPr>
            <a:endParaRPr lang="en-US" sz="1800" dirty="0"/>
          </a:p>
          <a:p>
            <a:pPr marL="0" indent="0">
              <a:buNone/>
            </a:pPr>
            <a:r>
              <a:rPr lang="en-US" sz="3600" dirty="0" smtClean="0"/>
              <a:t>Henderson-</a:t>
            </a:r>
            <a:r>
              <a:rPr lang="en-US" sz="3600" dirty="0" err="1" smtClean="0"/>
              <a:t>Hasselbalch</a:t>
            </a:r>
            <a:r>
              <a:rPr lang="en-US" sz="3600" dirty="0" smtClean="0"/>
              <a:t> equation + </a:t>
            </a:r>
            <a:r>
              <a:rPr lang="en-US" sz="3600" dirty="0" err="1" smtClean="0"/>
              <a:t>excercises</a:t>
            </a:r>
            <a:endParaRPr lang="en-US" sz="3600" dirty="0" smtClean="0"/>
          </a:p>
        </p:txBody>
      </p:sp>
    </p:spTree>
    <p:extLst>
      <p:ext uri="{BB962C8B-B14F-4D97-AF65-F5344CB8AC3E}">
        <p14:creationId xmlns:p14="http://schemas.microsoft.com/office/powerpoint/2010/main" val="2079783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calculation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961810"/>
            <a:ext cx="9144000" cy="2871448"/>
          </a:xfrm>
        </p:spPr>
      </p:pic>
    </p:spTree>
    <p:extLst>
      <p:ext uri="{BB962C8B-B14F-4D97-AF65-F5344CB8AC3E}">
        <p14:creationId xmlns:p14="http://schemas.microsoft.com/office/powerpoint/2010/main" val="490017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calculation answer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407174"/>
            <a:ext cx="8904514" cy="3688825"/>
          </a:xfrm>
        </p:spPr>
      </p:pic>
    </p:spTree>
    <p:extLst>
      <p:ext uri="{BB962C8B-B14F-4D97-AF65-F5344CB8AC3E}">
        <p14:creationId xmlns:p14="http://schemas.microsoft.com/office/powerpoint/2010/main" val="6600356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solidFill>
                  <a:srgbClr val="FF0000"/>
                </a:solidFill>
              </a:rPr>
              <a:t>Reducing the secretion of the acid (1)</a:t>
            </a:r>
            <a:endParaRPr lang="en-US" dirty="0">
              <a:solidFill>
                <a:srgbClr val="FF0000"/>
              </a:solidFill>
            </a:endParaRPr>
          </a:p>
        </p:txBody>
      </p:sp>
      <p:sp>
        <p:nvSpPr>
          <p:cNvPr id="3" name="Content Placeholder 2"/>
          <p:cNvSpPr>
            <a:spLocks noGrp="1"/>
          </p:cNvSpPr>
          <p:nvPr>
            <p:ph idx="1"/>
          </p:nvPr>
        </p:nvSpPr>
        <p:spPr>
          <a:xfrm>
            <a:off x="225778" y="1143000"/>
            <a:ext cx="8918222" cy="5715000"/>
          </a:xfrm>
        </p:spPr>
        <p:txBody>
          <a:bodyPr>
            <a:normAutofit fontScale="92500" lnSpcReduction="10000"/>
          </a:bodyPr>
          <a:lstStyle/>
          <a:p>
            <a:pPr marL="0" indent="0">
              <a:buNone/>
            </a:pPr>
            <a:r>
              <a:rPr lang="en-US" sz="3600" i="1" u="sng" dirty="0"/>
              <a:t>H</a:t>
            </a:r>
            <a:r>
              <a:rPr lang="en-US" sz="3600" i="1" u="sng" baseline="-25000" dirty="0"/>
              <a:t>2</a:t>
            </a:r>
            <a:r>
              <a:rPr lang="en-US" sz="3600" i="1" u="sng" dirty="0"/>
              <a:t>-receptor </a:t>
            </a:r>
            <a:r>
              <a:rPr lang="en-US" sz="3600" i="1" u="sng" dirty="0" smtClean="0"/>
              <a:t>antagonists</a:t>
            </a:r>
            <a:endParaRPr lang="en-US" sz="3600" dirty="0"/>
          </a:p>
          <a:p>
            <a:pPr marL="0" indent="0">
              <a:buNone/>
            </a:pPr>
            <a:r>
              <a:rPr lang="en-US" dirty="0" smtClean="0"/>
              <a:t>Production of </a:t>
            </a:r>
            <a:r>
              <a:rPr lang="en-US" dirty="0" err="1" smtClean="0"/>
              <a:t>HCl</a:t>
            </a:r>
            <a:r>
              <a:rPr lang="en-US" dirty="0" smtClean="0"/>
              <a:t> involves </a:t>
            </a:r>
            <a:r>
              <a:rPr lang="en-US" dirty="0"/>
              <a:t>hormones (such as histamine) that interact with H</a:t>
            </a:r>
            <a:r>
              <a:rPr lang="en-US" baseline="-25000" dirty="0"/>
              <a:t>2</a:t>
            </a:r>
            <a:r>
              <a:rPr lang="en-US" dirty="0"/>
              <a:t>-receptors in the parietal cells in the gastric glands and this stimulates the production of </a:t>
            </a:r>
            <a:r>
              <a:rPr lang="en-US" dirty="0" err="1" smtClean="0"/>
              <a:t>HCl</a:t>
            </a:r>
            <a:r>
              <a:rPr lang="en-US" dirty="0" smtClean="0"/>
              <a:t> </a:t>
            </a:r>
            <a:r>
              <a:rPr lang="en-US" dirty="0"/>
              <a:t>that is released in the lumen </a:t>
            </a:r>
            <a:r>
              <a:rPr lang="en-US" dirty="0" smtClean="0"/>
              <a:t>of </a:t>
            </a:r>
            <a:r>
              <a:rPr lang="en-US" dirty="0"/>
              <a:t>the stomach. </a:t>
            </a:r>
            <a:endParaRPr lang="en-US" dirty="0" smtClean="0"/>
          </a:p>
          <a:p>
            <a:pPr marL="0" indent="0">
              <a:buNone/>
            </a:pPr>
            <a:r>
              <a:rPr lang="en-US" dirty="0" smtClean="0"/>
              <a:t>Drugs </a:t>
            </a:r>
            <a:r>
              <a:rPr lang="en-US" dirty="0"/>
              <a:t>called H</a:t>
            </a:r>
            <a:r>
              <a:rPr lang="en-US" baseline="-25000" dirty="0"/>
              <a:t>2</a:t>
            </a:r>
            <a:r>
              <a:rPr lang="en-US" dirty="0"/>
              <a:t>-receptor antagonists, such as ranitidine (Zantac), can be used </a:t>
            </a:r>
            <a:r>
              <a:rPr lang="en-US" dirty="0" smtClean="0"/>
              <a:t>to </a:t>
            </a:r>
            <a:r>
              <a:rPr lang="en-US" dirty="0"/>
              <a:t>prevent the </a:t>
            </a:r>
            <a:r>
              <a:rPr lang="en-US" dirty="0" smtClean="0"/>
              <a:t>histamine </a:t>
            </a:r>
            <a:r>
              <a:rPr lang="en-US" dirty="0"/>
              <a:t>from interacting with the H</a:t>
            </a:r>
            <a:r>
              <a:rPr lang="en-US" baseline="-25000" dirty="0"/>
              <a:t>2</a:t>
            </a:r>
            <a:r>
              <a:rPr lang="en-US" dirty="0"/>
              <a:t>-receptor and therefore inhibiting acid production. </a:t>
            </a:r>
            <a:r>
              <a:rPr lang="en-US" dirty="0"/>
              <a:t>As the drug has a similar structure to the histamine, it competes with histamine to interact and bind with the H</a:t>
            </a:r>
            <a:r>
              <a:rPr lang="en-US" baseline="-25000" dirty="0"/>
              <a:t>2</a:t>
            </a:r>
            <a:r>
              <a:rPr lang="en-US" dirty="0"/>
              <a:t>-receptors preventing the histamine from doing so</a:t>
            </a:r>
            <a:r>
              <a:rPr lang="en-US" dirty="0"/>
              <a:t> </a:t>
            </a:r>
            <a:endParaRPr lang="en-US" dirty="0"/>
          </a:p>
        </p:txBody>
      </p:sp>
    </p:spTree>
    <p:extLst>
      <p:ext uri="{BB962C8B-B14F-4D97-AF65-F5344CB8AC3E}">
        <p14:creationId xmlns:p14="http://schemas.microsoft.com/office/powerpoint/2010/main" val="480028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5213"/>
            <a:ext cx="8229600" cy="1143000"/>
          </a:xfrm>
        </p:spPr>
        <p:txBody>
          <a:bodyPr>
            <a:noAutofit/>
          </a:bodyPr>
          <a:lstStyle/>
          <a:p>
            <a:r>
              <a:rPr lang="en-US" sz="5400" dirty="0" smtClean="0">
                <a:solidFill>
                  <a:srgbClr val="FF0000"/>
                </a:solidFill>
              </a:rPr>
              <a:t>H</a:t>
            </a:r>
            <a:r>
              <a:rPr lang="en-US" sz="5400" baseline="-25000" dirty="0" smtClean="0">
                <a:solidFill>
                  <a:srgbClr val="FF0000"/>
                </a:solidFill>
              </a:rPr>
              <a:t>2</a:t>
            </a:r>
            <a:r>
              <a:rPr lang="en-US" sz="5400" dirty="0">
                <a:solidFill>
                  <a:srgbClr val="FF0000"/>
                </a:solidFill>
              </a:rPr>
              <a:t>-receptor antagonists</a:t>
            </a:r>
            <a:br>
              <a:rPr lang="en-US" sz="5400" dirty="0">
                <a:solidFill>
                  <a:srgbClr val="FF0000"/>
                </a:solidFill>
              </a:rPr>
            </a:br>
            <a:endParaRPr lang="en-US" sz="5400" dirty="0">
              <a:solidFill>
                <a:srgbClr val="FF0000"/>
              </a:solidFill>
            </a:endParaRPr>
          </a:p>
        </p:txBody>
      </p:sp>
      <p:pic>
        <p:nvPicPr>
          <p:cNvPr id="4" name="Content Placeholder 3" descr="Screen Shot 2016-03-02 at 8.23.50 AM.png"/>
          <p:cNvPicPr>
            <a:picLocks noGrp="1" noChangeAspect="1"/>
          </p:cNvPicPr>
          <p:nvPr>
            <p:ph idx="1"/>
          </p:nvPr>
        </p:nvPicPr>
        <p:blipFill>
          <a:blip r:embed="rId2">
            <a:extLst>
              <a:ext uri="{28A0092B-C50C-407E-A947-70E740481C1C}">
                <a14:useLocalDpi xmlns:a14="http://schemas.microsoft.com/office/drawing/2010/main" val="0"/>
              </a:ext>
            </a:extLst>
          </a:blip>
          <a:srcRect t="-80928" b="-80928"/>
          <a:stretch>
            <a:fillRect/>
          </a:stretch>
        </p:blipFill>
        <p:spPr>
          <a:xfrm>
            <a:off x="158749" y="1349376"/>
            <a:ext cx="8778875" cy="4776788"/>
          </a:xfrm>
        </p:spPr>
      </p:pic>
    </p:spTree>
    <p:extLst>
      <p:ext uri="{BB962C8B-B14F-4D97-AF65-F5344CB8AC3E}">
        <p14:creationId xmlns:p14="http://schemas.microsoft.com/office/powerpoint/2010/main" val="845358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112"/>
            <a:ext cx="8229600" cy="1143000"/>
          </a:xfrm>
        </p:spPr>
        <p:txBody>
          <a:bodyPr>
            <a:normAutofit fontScale="90000"/>
          </a:bodyPr>
          <a:lstStyle/>
          <a:p>
            <a:r>
              <a:rPr lang="en-US" dirty="0" smtClean="0">
                <a:solidFill>
                  <a:srgbClr val="FF0000"/>
                </a:solidFill>
              </a:rPr>
              <a:t>Reducing the secretion of the acid (2)</a:t>
            </a:r>
            <a:endParaRPr lang="en-US" dirty="0"/>
          </a:p>
        </p:txBody>
      </p:sp>
      <p:sp>
        <p:nvSpPr>
          <p:cNvPr id="3" name="Content Placeholder 2"/>
          <p:cNvSpPr>
            <a:spLocks noGrp="1"/>
          </p:cNvSpPr>
          <p:nvPr>
            <p:ph idx="1"/>
          </p:nvPr>
        </p:nvSpPr>
        <p:spPr>
          <a:xfrm>
            <a:off x="197556" y="846138"/>
            <a:ext cx="8946444" cy="6011862"/>
          </a:xfrm>
        </p:spPr>
        <p:txBody>
          <a:bodyPr>
            <a:normAutofit fontScale="85000" lnSpcReduction="20000"/>
          </a:bodyPr>
          <a:lstStyle/>
          <a:p>
            <a:pPr marL="0" indent="0">
              <a:buNone/>
            </a:pPr>
            <a:r>
              <a:rPr lang="en-US" i="1" u="sng" dirty="0" smtClean="0"/>
              <a:t>Proton pump inhibitors</a:t>
            </a:r>
            <a:endParaRPr lang="en-US" dirty="0"/>
          </a:p>
          <a:p>
            <a:endParaRPr lang="en-US" sz="1900" dirty="0" smtClean="0"/>
          </a:p>
          <a:p>
            <a:r>
              <a:rPr lang="en-US" dirty="0" smtClean="0"/>
              <a:t>After </a:t>
            </a:r>
            <a:r>
              <a:rPr lang="en-US" dirty="0"/>
              <a:t>the acid has been produced its secretion into the stomach involves a transfer of H</a:t>
            </a:r>
            <a:r>
              <a:rPr lang="en-US" baseline="30000" dirty="0"/>
              <a:t>+ </a:t>
            </a:r>
            <a:r>
              <a:rPr lang="en-US" dirty="0"/>
              <a:t>ions (protons) into the lumen of the stomach and this is balanced out by a movement of K</a:t>
            </a:r>
            <a:r>
              <a:rPr lang="en-US" baseline="30000" dirty="0"/>
              <a:t>+</a:t>
            </a:r>
            <a:r>
              <a:rPr lang="en-US" dirty="0"/>
              <a:t> in the opposite direction to balance the charges in the lumen.  </a:t>
            </a:r>
            <a:endParaRPr lang="en-US" dirty="0" smtClean="0"/>
          </a:p>
          <a:p>
            <a:r>
              <a:rPr lang="en-US" dirty="0" smtClean="0"/>
              <a:t>The </a:t>
            </a:r>
            <a:r>
              <a:rPr lang="en-US" dirty="0"/>
              <a:t>H</a:t>
            </a:r>
            <a:r>
              <a:rPr lang="en-US" baseline="30000" dirty="0"/>
              <a:t>+</a:t>
            </a:r>
            <a:r>
              <a:rPr lang="en-US" dirty="0"/>
              <a:t> ions are transferred or pumped into the lumen by the parietal cells; these cells are therefore referred to as proton pumps. </a:t>
            </a:r>
          </a:p>
          <a:p>
            <a:r>
              <a:rPr lang="en-US" dirty="0"/>
              <a:t>This proton pumping </a:t>
            </a:r>
            <a:r>
              <a:rPr lang="en-US" dirty="0" smtClean="0"/>
              <a:t>process requires energy as it goes against concentration gradient) </a:t>
            </a:r>
            <a:r>
              <a:rPr lang="en-US" dirty="0"/>
              <a:t>that is provided by the hydrolysis of ATP and this requires an enzyme referred to as H+/K</a:t>
            </a:r>
            <a:r>
              <a:rPr lang="en-US" baseline="30000" dirty="0"/>
              <a:t>+ </a:t>
            </a:r>
            <a:r>
              <a:rPr lang="en-US" dirty="0"/>
              <a:t>ATPase or a gastric proton pump. </a:t>
            </a:r>
            <a:endParaRPr lang="en-US" dirty="0" smtClean="0"/>
          </a:p>
          <a:p>
            <a:r>
              <a:rPr lang="en-US" dirty="0" smtClean="0"/>
              <a:t>Compounds </a:t>
            </a:r>
            <a:r>
              <a:rPr lang="en-US" dirty="0"/>
              <a:t>such omeprazole (Prilosec) and esomeprazole (</a:t>
            </a:r>
            <a:r>
              <a:rPr lang="en-US" dirty="0" err="1"/>
              <a:t>Nexium</a:t>
            </a:r>
            <a:r>
              <a:rPr lang="en-US" dirty="0"/>
              <a:t>) inhibit the action of the enzyme and therefore the release of the acid into the stomach. </a:t>
            </a:r>
          </a:p>
          <a:p>
            <a:endParaRPr lang="en-US" dirty="0"/>
          </a:p>
        </p:txBody>
      </p:sp>
    </p:spTree>
    <p:extLst>
      <p:ext uri="{BB962C8B-B14F-4D97-AF65-F5344CB8AC3E}">
        <p14:creationId xmlns:p14="http://schemas.microsoft.com/office/powerpoint/2010/main" val="2364460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9463"/>
            <a:ext cx="8229600" cy="1143000"/>
          </a:xfrm>
        </p:spPr>
        <p:txBody>
          <a:bodyPr>
            <a:noAutofit/>
          </a:bodyPr>
          <a:lstStyle/>
          <a:p>
            <a:r>
              <a:rPr lang="en-US" sz="5400" dirty="0">
                <a:solidFill>
                  <a:srgbClr val="FF0000"/>
                </a:solidFill>
              </a:rPr>
              <a:t>Proton pump inhibitors</a:t>
            </a:r>
            <a:br>
              <a:rPr lang="en-US" sz="5400" dirty="0">
                <a:solidFill>
                  <a:srgbClr val="FF0000"/>
                </a:solidFill>
              </a:rPr>
            </a:br>
            <a:endParaRPr lang="en-US" sz="5400" dirty="0">
              <a:solidFill>
                <a:srgbClr val="FF0000"/>
              </a:solidFill>
            </a:endParaRPr>
          </a:p>
        </p:txBody>
      </p:sp>
      <p:pic>
        <p:nvPicPr>
          <p:cNvPr id="4" name="Content Placeholder 3" descr="Screen Shot 2016-03-02 at 8.25.19 AM.png"/>
          <p:cNvPicPr>
            <a:picLocks noGrp="1" noChangeAspect="1"/>
          </p:cNvPicPr>
          <p:nvPr>
            <p:ph idx="1"/>
          </p:nvPr>
        </p:nvPicPr>
        <p:blipFill>
          <a:blip r:embed="rId2">
            <a:extLst>
              <a:ext uri="{28A0092B-C50C-407E-A947-70E740481C1C}">
                <a14:useLocalDpi xmlns:a14="http://schemas.microsoft.com/office/drawing/2010/main" val="0"/>
              </a:ext>
            </a:extLst>
          </a:blip>
          <a:srcRect l="2724" r="2724"/>
          <a:stretch>
            <a:fillRect/>
          </a:stretch>
        </p:blipFill>
        <p:spPr/>
      </p:pic>
    </p:spTree>
    <p:extLst>
      <p:ext uri="{BB962C8B-B14F-4D97-AF65-F5344CB8AC3E}">
        <p14:creationId xmlns:p14="http://schemas.microsoft.com/office/powerpoint/2010/main" val="64336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Reducing the secretion of the acid </a:t>
            </a:r>
            <a:r>
              <a:rPr lang="en-US" dirty="0" smtClean="0">
                <a:solidFill>
                  <a:srgbClr val="FF0000"/>
                </a:solidFill>
              </a:rPr>
              <a:t>(3)</a:t>
            </a:r>
            <a:endParaRPr lang="en-US" dirty="0"/>
          </a:p>
        </p:txBody>
      </p:sp>
      <p:pic>
        <p:nvPicPr>
          <p:cNvPr id="4" name="Content Placeholder 3" descr="Screen Shot 2016-03-02 at 7.50.08 AM.png"/>
          <p:cNvPicPr>
            <a:picLocks noGrp="1" noChangeAspect="1"/>
          </p:cNvPicPr>
          <p:nvPr>
            <p:ph idx="1"/>
          </p:nvPr>
        </p:nvPicPr>
        <p:blipFill>
          <a:blip r:embed="rId2">
            <a:extLst>
              <a:ext uri="{28A0092B-C50C-407E-A947-70E740481C1C}">
                <a14:useLocalDpi xmlns:a14="http://schemas.microsoft.com/office/drawing/2010/main" val="0"/>
              </a:ext>
            </a:extLst>
          </a:blip>
          <a:srcRect t="-16912" b="-16912"/>
          <a:stretch>
            <a:fillRect/>
          </a:stretch>
        </p:blipFill>
        <p:spPr>
          <a:xfrm>
            <a:off x="0" y="1417638"/>
            <a:ext cx="9146842" cy="5218112"/>
          </a:xfrm>
        </p:spPr>
      </p:pic>
    </p:spTree>
    <p:extLst>
      <p:ext uri="{BB962C8B-B14F-4D97-AF65-F5344CB8AC3E}">
        <p14:creationId xmlns:p14="http://schemas.microsoft.com/office/powerpoint/2010/main" val="3050843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00"/>
                </a:solidFill>
              </a:rPr>
              <a:t>pH regulation in stomach</a:t>
            </a:r>
            <a:endParaRPr lang="en-US" sz="5400" b="1" dirty="0"/>
          </a:p>
        </p:txBody>
      </p:sp>
      <p:sp>
        <p:nvSpPr>
          <p:cNvPr id="3" name="Content Placeholder 2"/>
          <p:cNvSpPr>
            <a:spLocks noGrp="1"/>
          </p:cNvSpPr>
          <p:nvPr>
            <p:ph idx="1"/>
          </p:nvPr>
        </p:nvSpPr>
        <p:spPr/>
        <p:txBody>
          <a:bodyPr>
            <a:normAutofit/>
          </a:bodyPr>
          <a:lstStyle/>
          <a:p>
            <a:r>
              <a:rPr lang="en-US" sz="4400" dirty="0" smtClean="0"/>
              <a:t>What pH?</a:t>
            </a:r>
          </a:p>
          <a:p>
            <a:r>
              <a:rPr lang="en-US" sz="4400" dirty="0" smtClean="0"/>
              <a:t>Why?</a:t>
            </a:r>
          </a:p>
          <a:p>
            <a:r>
              <a:rPr lang="en-US" sz="4400" dirty="0" smtClean="0"/>
              <a:t>Where does it come from?</a:t>
            </a:r>
          </a:p>
          <a:p>
            <a:r>
              <a:rPr lang="en-US" sz="4400" dirty="0" smtClean="0"/>
              <a:t>What is the problem?</a:t>
            </a:r>
            <a:endParaRPr lang="en-US" sz="4400" dirty="0"/>
          </a:p>
        </p:txBody>
      </p:sp>
    </p:spTree>
    <p:extLst>
      <p:ext uri="{BB962C8B-B14F-4D97-AF65-F5344CB8AC3E}">
        <p14:creationId xmlns:p14="http://schemas.microsoft.com/office/powerpoint/2010/main" val="8938188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In summary</a:t>
            </a:r>
            <a:endParaRPr lang="en-US" dirty="0"/>
          </a:p>
        </p:txBody>
      </p:sp>
      <p:sp>
        <p:nvSpPr>
          <p:cNvPr id="3" name="Content Placeholder 2"/>
          <p:cNvSpPr>
            <a:spLocks noGrp="1"/>
          </p:cNvSpPr>
          <p:nvPr>
            <p:ph idx="1"/>
          </p:nvPr>
        </p:nvSpPr>
        <p:spPr>
          <a:xfrm>
            <a:off x="457200" y="957943"/>
            <a:ext cx="8686800" cy="5900057"/>
          </a:xfrm>
        </p:spPr>
        <p:txBody>
          <a:bodyPr>
            <a:normAutofit fontScale="92500" lnSpcReduction="10000"/>
          </a:bodyPr>
          <a:lstStyle/>
          <a:p>
            <a:pPr marL="0" indent="0" hangingPunct="0">
              <a:buNone/>
            </a:pPr>
            <a:r>
              <a:rPr lang="en-GB" dirty="0"/>
              <a:t>Symptoms of acid indigestion and heartburn can be relieved by increasing the pH of the stomach by either</a:t>
            </a:r>
            <a:r>
              <a:rPr lang="en-GB" dirty="0" smtClean="0"/>
              <a:t>:</a:t>
            </a:r>
          </a:p>
          <a:p>
            <a:pPr marL="0" indent="0" hangingPunct="0">
              <a:buNone/>
            </a:pPr>
            <a:endParaRPr lang="en-US" sz="1700" dirty="0"/>
          </a:p>
          <a:p>
            <a:pPr lvl="0" hangingPunct="0"/>
            <a:r>
              <a:rPr lang="en-GB" b="1" dirty="0">
                <a:solidFill>
                  <a:srgbClr val="FF0000"/>
                </a:solidFill>
              </a:rPr>
              <a:t>Reducing the effect of the excess acid </a:t>
            </a:r>
            <a:r>
              <a:rPr lang="en-GB" dirty="0"/>
              <a:t>after it has been released in the stomach by using </a:t>
            </a:r>
            <a:r>
              <a:rPr lang="en-GB" b="1" dirty="0"/>
              <a:t>antacids</a:t>
            </a:r>
            <a:r>
              <a:rPr lang="en-GB" dirty="0"/>
              <a:t> to </a:t>
            </a:r>
            <a:r>
              <a:rPr lang="en-GB" b="1" dirty="0"/>
              <a:t>neutralize some of the excess acid.</a:t>
            </a:r>
            <a:r>
              <a:rPr lang="en-GB" dirty="0"/>
              <a:t> </a:t>
            </a:r>
            <a:r>
              <a:rPr lang="en-GB" dirty="0" smtClean="0"/>
              <a:t>Antacids </a:t>
            </a:r>
            <a:r>
              <a:rPr lang="en-GB" dirty="0"/>
              <a:t>have an </a:t>
            </a:r>
            <a:r>
              <a:rPr lang="en-GB" b="1" dirty="0"/>
              <a:t>immediate effect</a:t>
            </a:r>
            <a:r>
              <a:rPr lang="en-GB" dirty="0"/>
              <a:t> but only </a:t>
            </a:r>
            <a:r>
              <a:rPr lang="en-GB" b="1" dirty="0"/>
              <a:t>last for a short-term</a:t>
            </a:r>
            <a:r>
              <a:rPr lang="en-GB" dirty="0"/>
              <a:t>.  </a:t>
            </a:r>
            <a:endParaRPr lang="en-GB" dirty="0" smtClean="0"/>
          </a:p>
          <a:p>
            <a:pPr lvl="0" hangingPunct="0"/>
            <a:endParaRPr lang="en-US" sz="1500" dirty="0"/>
          </a:p>
          <a:p>
            <a:pPr lvl="0" hangingPunct="0"/>
            <a:r>
              <a:rPr lang="en-GB" b="1" dirty="0">
                <a:solidFill>
                  <a:srgbClr val="FF0000"/>
                </a:solidFill>
              </a:rPr>
              <a:t>Preventing the production of the excess acid </a:t>
            </a:r>
            <a:r>
              <a:rPr lang="en-GB" dirty="0"/>
              <a:t>in the first place by using </a:t>
            </a:r>
            <a:r>
              <a:rPr lang="en-GB" b="1" dirty="0"/>
              <a:t>H</a:t>
            </a:r>
            <a:r>
              <a:rPr lang="en-GB" b="1" baseline="-25000" dirty="0"/>
              <a:t>2 </a:t>
            </a:r>
            <a:r>
              <a:rPr lang="en-GB" b="1" dirty="0"/>
              <a:t>–receptor antagonists </a:t>
            </a:r>
            <a:r>
              <a:rPr lang="en-GB" dirty="0"/>
              <a:t>or</a:t>
            </a:r>
            <a:r>
              <a:rPr lang="en-GB" b="1" dirty="0"/>
              <a:t> proton pump inhibitors. </a:t>
            </a:r>
            <a:r>
              <a:rPr lang="en-GB" dirty="0"/>
              <a:t>Both the H</a:t>
            </a:r>
            <a:r>
              <a:rPr lang="en-GB" baseline="-25000" dirty="0"/>
              <a:t>2 </a:t>
            </a:r>
            <a:r>
              <a:rPr lang="en-GB" dirty="0"/>
              <a:t>–receptor antagonists and proton pump inhibitors take a longer time to provide relief but have a longer term effect; they can also be used to treat ulcers.</a:t>
            </a:r>
            <a:endParaRPr lang="en-US" dirty="0"/>
          </a:p>
          <a:p>
            <a:endParaRPr lang="en-US" dirty="0"/>
          </a:p>
        </p:txBody>
      </p:sp>
    </p:spTree>
    <p:extLst>
      <p:ext uri="{BB962C8B-B14F-4D97-AF65-F5344CB8AC3E}">
        <p14:creationId xmlns:p14="http://schemas.microsoft.com/office/powerpoint/2010/main" val="1220553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1362"/>
          </a:xfrm>
        </p:spPr>
        <p:txBody>
          <a:bodyPr>
            <a:normAutofit fontScale="90000"/>
          </a:bodyPr>
          <a:lstStyle/>
          <a:p>
            <a:r>
              <a:rPr lang="en-US" dirty="0" smtClean="0">
                <a:solidFill>
                  <a:srgbClr val="FF0000"/>
                </a:solidFill>
              </a:rPr>
              <a:t>Active metabolite</a:t>
            </a:r>
            <a:endParaRPr lang="en-US" dirty="0">
              <a:solidFill>
                <a:srgbClr val="FF0000"/>
              </a:solidFill>
            </a:endParaRPr>
          </a:p>
        </p:txBody>
      </p:sp>
      <p:sp>
        <p:nvSpPr>
          <p:cNvPr id="3" name="Content Placeholder 2"/>
          <p:cNvSpPr>
            <a:spLocks noGrp="1"/>
          </p:cNvSpPr>
          <p:nvPr>
            <p:ph idx="1"/>
          </p:nvPr>
        </p:nvSpPr>
        <p:spPr>
          <a:xfrm>
            <a:off x="457200" y="1016000"/>
            <a:ext cx="8648700" cy="5842000"/>
          </a:xfrm>
        </p:spPr>
        <p:txBody>
          <a:bodyPr>
            <a:normAutofit/>
          </a:bodyPr>
          <a:lstStyle/>
          <a:p>
            <a:pPr marL="0" indent="0">
              <a:buNone/>
            </a:pPr>
            <a:r>
              <a:rPr lang="en-US" sz="2400" dirty="0"/>
              <a:t>An active metabolite is an active form of a drug that has been administered in an inactive form because of a number of reasons. The inactive form is then metabolized by the body into its active form (</a:t>
            </a:r>
            <a:r>
              <a:rPr lang="en-US" sz="2400" dirty="0" err="1"/>
              <a:t>bioactivated</a:t>
            </a:r>
            <a:r>
              <a:rPr lang="en-US" sz="2400" dirty="0"/>
              <a:t>) that has a greater therapeutic effect than the inactive form.</a:t>
            </a:r>
          </a:p>
          <a:p>
            <a:pPr marL="0" indent="0">
              <a:buNone/>
            </a:pPr>
            <a:r>
              <a:rPr lang="en-US" sz="2400" dirty="0"/>
              <a:t>Possible reasons for using an inactive form include:</a:t>
            </a:r>
          </a:p>
          <a:p>
            <a:pPr lvl="0"/>
            <a:r>
              <a:rPr lang="en-US" sz="2400" dirty="0"/>
              <a:t>Has greater bioavailability because it is more soluble or is absorbed faster.</a:t>
            </a:r>
          </a:p>
          <a:p>
            <a:pPr lvl="0"/>
            <a:r>
              <a:rPr lang="en-US" sz="2400" dirty="0"/>
              <a:t>Easier to administer.</a:t>
            </a:r>
          </a:p>
          <a:p>
            <a:pPr lvl="0"/>
            <a:r>
              <a:rPr lang="en-US" sz="2400" dirty="0"/>
              <a:t>More selective in its interaction with healthy cells.</a:t>
            </a:r>
          </a:p>
          <a:p>
            <a:pPr lvl="0"/>
            <a:r>
              <a:rPr lang="en-US" sz="2400" dirty="0"/>
              <a:t>Has fewer side effects linked to the administration.</a:t>
            </a:r>
          </a:p>
          <a:p>
            <a:pPr lvl="0"/>
            <a:r>
              <a:rPr lang="en-US" sz="2400" dirty="0"/>
              <a:t>Can be stored longer. </a:t>
            </a:r>
          </a:p>
          <a:p>
            <a:pPr lvl="0"/>
            <a:r>
              <a:rPr lang="en-US" sz="2400" dirty="0"/>
              <a:t>Can withstand different storage conditions.</a:t>
            </a:r>
          </a:p>
          <a:p>
            <a:pPr marL="0" indent="0">
              <a:buNone/>
            </a:pPr>
            <a:r>
              <a:rPr lang="en-US" sz="2400" dirty="0"/>
              <a:t> </a:t>
            </a:r>
          </a:p>
          <a:p>
            <a:pPr marL="0" indent="0">
              <a:buNone/>
            </a:pPr>
            <a:endParaRPr lang="en-US" sz="2400" dirty="0"/>
          </a:p>
        </p:txBody>
      </p:sp>
    </p:spTree>
    <p:extLst>
      <p:ext uri="{BB962C8B-B14F-4D97-AF65-F5344CB8AC3E}">
        <p14:creationId xmlns:p14="http://schemas.microsoft.com/office/powerpoint/2010/main" val="1405028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19"/>
          </a:xfrm>
        </p:spPr>
        <p:txBody>
          <a:bodyPr>
            <a:normAutofit fontScale="90000"/>
          </a:bodyPr>
          <a:lstStyle/>
          <a:p>
            <a:r>
              <a:rPr lang="en-US" dirty="0" smtClean="0">
                <a:solidFill>
                  <a:srgbClr val="FF0000"/>
                </a:solidFill>
              </a:rPr>
              <a:t>Example of an active </a:t>
            </a:r>
            <a:r>
              <a:rPr lang="en-US" dirty="0">
                <a:solidFill>
                  <a:srgbClr val="FF0000"/>
                </a:solidFill>
              </a:rPr>
              <a:t>metabolite</a:t>
            </a:r>
            <a:endParaRPr lang="en-US" dirty="0"/>
          </a:p>
        </p:txBody>
      </p:sp>
      <p:sp>
        <p:nvSpPr>
          <p:cNvPr id="3" name="Content Placeholder 2"/>
          <p:cNvSpPr>
            <a:spLocks noGrp="1"/>
          </p:cNvSpPr>
          <p:nvPr>
            <p:ph idx="1"/>
          </p:nvPr>
        </p:nvSpPr>
        <p:spPr>
          <a:xfrm>
            <a:off x="195943" y="1045029"/>
            <a:ext cx="8795657" cy="5812971"/>
          </a:xfrm>
        </p:spPr>
        <p:txBody>
          <a:bodyPr>
            <a:normAutofit fontScale="92500" lnSpcReduction="20000"/>
          </a:bodyPr>
          <a:lstStyle/>
          <a:p>
            <a:r>
              <a:rPr lang="en-US" dirty="0"/>
              <a:t>An example where active metabolites are used are the proton pump inhibitors esomeprazole and omeprazole. </a:t>
            </a:r>
            <a:endParaRPr lang="en-US" dirty="0" smtClean="0"/>
          </a:p>
          <a:p>
            <a:r>
              <a:rPr lang="en-US" dirty="0" smtClean="0"/>
              <a:t>They </a:t>
            </a:r>
            <a:r>
              <a:rPr lang="en-US" dirty="0"/>
              <a:t>are administered in their inactive form as it allows the drugs to, once in the body, easily cross the cell membranes of the parietal cells (giving the drug a higher bioavailability). </a:t>
            </a:r>
            <a:endParaRPr lang="en-US" dirty="0" smtClean="0"/>
          </a:p>
          <a:p>
            <a:r>
              <a:rPr lang="en-US" dirty="0" smtClean="0"/>
              <a:t>In </a:t>
            </a:r>
            <a:r>
              <a:rPr lang="en-US" dirty="0"/>
              <a:t>the inactive form they cannot interact with the gastric proton pump. </a:t>
            </a:r>
            <a:endParaRPr lang="en-US" dirty="0" smtClean="0"/>
          </a:p>
          <a:p>
            <a:r>
              <a:rPr lang="en-US" dirty="0" smtClean="0"/>
              <a:t>However</a:t>
            </a:r>
            <a:r>
              <a:rPr lang="en-US" dirty="0"/>
              <a:t>, the hydrochloric acid in the parietal cells causes both the esomeprazole and omeprazole to change from its inactive into an active form that can interact with the gastric proton pump and inhibit its action.</a:t>
            </a:r>
          </a:p>
          <a:p>
            <a:endParaRPr lang="en-US" dirty="0"/>
          </a:p>
        </p:txBody>
      </p:sp>
    </p:spTree>
    <p:extLst>
      <p:ext uri="{BB962C8B-B14F-4D97-AF65-F5344CB8AC3E}">
        <p14:creationId xmlns:p14="http://schemas.microsoft.com/office/powerpoint/2010/main" val="1242053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0000"/>
                </a:solidFill>
              </a:rPr>
              <a:t>Acid in stomach</a:t>
            </a:r>
            <a:endParaRPr lang="en-US" sz="5400" dirty="0">
              <a:solidFill>
                <a:srgbClr val="FF0000"/>
              </a:solidFill>
            </a:endParaRPr>
          </a:p>
        </p:txBody>
      </p:sp>
      <p:sp>
        <p:nvSpPr>
          <p:cNvPr id="3" name="Content Placeholder 2"/>
          <p:cNvSpPr>
            <a:spLocks noGrp="1"/>
          </p:cNvSpPr>
          <p:nvPr>
            <p:ph idx="1"/>
          </p:nvPr>
        </p:nvSpPr>
        <p:spPr>
          <a:xfrm>
            <a:off x="238125" y="1600200"/>
            <a:ext cx="8636000" cy="5257800"/>
          </a:xfrm>
        </p:spPr>
        <p:txBody>
          <a:bodyPr/>
          <a:lstStyle/>
          <a:p>
            <a:pPr marL="0" indent="0" hangingPunct="0">
              <a:buNone/>
            </a:pPr>
            <a:r>
              <a:rPr lang="en-GB" sz="3600" dirty="0"/>
              <a:t>The acid in the stomach is needed to:</a:t>
            </a:r>
            <a:endParaRPr lang="en-US" sz="3600" dirty="0"/>
          </a:p>
          <a:p>
            <a:pPr marL="0" indent="0" hangingPunct="0">
              <a:buNone/>
            </a:pPr>
            <a:endParaRPr lang="en-US" sz="1800" dirty="0"/>
          </a:p>
          <a:p>
            <a:pPr lvl="0" hangingPunct="0"/>
            <a:r>
              <a:rPr lang="en-GB" dirty="0"/>
              <a:t>Kill any bacteria that were ingested with the food.</a:t>
            </a:r>
            <a:endParaRPr lang="en-US" dirty="0"/>
          </a:p>
          <a:p>
            <a:pPr lvl="0" hangingPunct="0"/>
            <a:r>
              <a:rPr lang="en-GB" dirty="0"/>
              <a:t>Provide the optimum pH environment </a:t>
            </a:r>
            <a:r>
              <a:rPr lang="en-GB" dirty="0" smtClean="0"/>
              <a:t> (between pH 1.0 and 2.0) for </a:t>
            </a:r>
            <a:r>
              <a:rPr lang="en-GB" dirty="0"/>
              <a:t>the digestive enzymes that act in the stomach (different parts of the digestive tract needs a different pH </a:t>
            </a:r>
            <a:r>
              <a:rPr lang="en-GB" dirty="0" smtClean="0"/>
              <a:t>environment) </a:t>
            </a:r>
            <a:endParaRPr lang="en-US" dirty="0"/>
          </a:p>
          <a:p>
            <a:endParaRPr lang="en-US" dirty="0"/>
          </a:p>
        </p:txBody>
      </p:sp>
    </p:spTree>
    <p:extLst>
      <p:ext uri="{BB962C8B-B14F-4D97-AF65-F5344CB8AC3E}">
        <p14:creationId xmlns:p14="http://schemas.microsoft.com/office/powerpoint/2010/main" val="747060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5400" dirty="0" smtClean="0">
                <a:solidFill>
                  <a:srgbClr val="FF0000"/>
                </a:solidFill>
              </a:rPr>
              <a:t>Excess acid in stomach</a:t>
            </a:r>
            <a:endParaRPr lang="en-US" sz="5400" dirty="0">
              <a:solidFill>
                <a:srgbClr val="FF0000"/>
              </a:solidFill>
            </a:endParaRPr>
          </a:p>
        </p:txBody>
      </p:sp>
      <p:sp>
        <p:nvSpPr>
          <p:cNvPr id="3" name="Content Placeholder 2"/>
          <p:cNvSpPr>
            <a:spLocks noGrp="1"/>
          </p:cNvSpPr>
          <p:nvPr>
            <p:ph idx="1"/>
          </p:nvPr>
        </p:nvSpPr>
        <p:spPr>
          <a:xfrm>
            <a:off x="111125" y="1382889"/>
            <a:ext cx="9032875" cy="5475111"/>
          </a:xfrm>
        </p:spPr>
        <p:txBody>
          <a:bodyPr>
            <a:normAutofit fontScale="92500" lnSpcReduction="20000"/>
          </a:bodyPr>
          <a:lstStyle/>
          <a:p>
            <a:r>
              <a:rPr lang="en-US" b="1" dirty="0" smtClean="0">
                <a:solidFill>
                  <a:schemeClr val="accent6">
                    <a:lumMod val="75000"/>
                  </a:schemeClr>
                </a:solidFill>
              </a:rPr>
              <a:t>Dyspepsia</a:t>
            </a:r>
            <a:r>
              <a:rPr lang="en-US" dirty="0" smtClean="0"/>
              <a:t> = </a:t>
            </a:r>
            <a:r>
              <a:rPr lang="en-GB" dirty="0"/>
              <a:t>conditions that cause pain and discomfort in the upper digestive tract such as the </a:t>
            </a:r>
            <a:r>
              <a:rPr lang="en-GB" dirty="0" smtClean="0"/>
              <a:t>stomach e.g. heartburn and indigestion.</a:t>
            </a:r>
            <a:endParaRPr lang="en-US" dirty="0"/>
          </a:p>
          <a:p>
            <a:r>
              <a:rPr lang="en-US" b="1" dirty="0">
                <a:solidFill>
                  <a:srgbClr val="E46C0A"/>
                </a:solidFill>
              </a:rPr>
              <a:t>Acid indigestion </a:t>
            </a:r>
            <a:r>
              <a:rPr lang="en-US" dirty="0" smtClean="0"/>
              <a:t>= discomfort/pain </a:t>
            </a:r>
            <a:r>
              <a:rPr lang="en-US" dirty="0"/>
              <a:t>in </a:t>
            </a:r>
            <a:r>
              <a:rPr lang="en-US" dirty="0" smtClean="0"/>
              <a:t>stomach. </a:t>
            </a:r>
          </a:p>
          <a:p>
            <a:r>
              <a:rPr lang="en-US" b="1" dirty="0">
                <a:solidFill>
                  <a:srgbClr val="E46C0A"/>
                </a:solidFill>
              </a:rPr>
              <a:t>H</a:t>
            </a:r>
            <a:r>
              <a:rPr lang="en-US" b="1" dirty="0" smtClean="0">
                <a:solidFill>
                  <a:srgbClr val="E46C0A"/>
                </a:solidFill>
              </a:rPr>
              <a:t>eartburn</a:t>
            </a:r>
            <a:r>
              <a:rPr lang="en-US" dirty="0" smtClean="0"/>
              <a:t> = acid </a:t>
            </a:r>
            <a:r>
              <a:rPr lang="en-US" dirty="0"/>
              <a:t>from the stomach rising into </a:t>
            </a:r>
            <a:r>
              <a:rPr lang="en-US" dirty="0" err="1"/>
              <a:t>oesophagus</a:t>
            </a:r>
            <a:r>
              <a:rPr lang="en-US" dirty="0" smtClean="0"/>
              <a:t>- reflux</a:t>
            </a:r>
            <a:r>
              <a:rPr lang="en-US" dirty="0"/>
              <a:t>- that causes </a:t>
            </a:r>
            <a:r>
              <a:rPr lang="en-US" dirty="0" smtClean="0"/>
              <a:t>inflammation in the </a:t>
            </a:r>
            <a:r>
              <a:rPr lang="en-US" dirty="0" err="1" smtClean="0"/>
              <a:t>oesophagus</a:t>
            </a:r>
            <a:r>
              <a:rPr lang="en-US" dirty="0" smtClean="0"/>
              <a:t>.</a:t>
            </a:r>
          </a:p>
          <a:p>
            <a:r>
              <a:rPr lang="en-US" dirty="0" smtClean="0"/>
              <a:t>Both are </a:t>
            </a:r>
            <a:r>
              <a:rPr lang="en-US" dirty="0"/>
              <a:t>conditions that arise when excess hydrochloric acid is produced by </a:t>
            </a:r>
            <a:r>
              <a:rPr lang="en-US" dirty="0" smtClean="0"/>
              <a:t>parietal cells in the </a:t>
            </a:r>
            <a:r>
              <a:rPr lang="en-US" dirty="0"/>
              <a:t>gastric glands in the walls of the stomach making the gastric juice too acidic as it can have a pH of less than 1. </a:t>
            </a:r>
            <a:endParaRPr lang="en-US" dirty="0" smtClean="0"/>
          </a:p>
          <a:p>
            <a:r>
              <a:rPr lang="en-US" b="1" dirty="0" smtClean="0">
                <a:solidFill>
                  <a:schemeClr val="accent6">
                    <a:lumMod val="75000"/>
                  </a:schemeClr>
                </a:solidFill>
              </a:rPr>
              <a:t>Ulceration</a:t>
            </a:r>
            <a:r>
              <a:rPr lang="en-US" dirty="0" smtClean="0"/>
              <a:t>: damage to the stomach wall</a:t>
            </a:r>
            <a:endParaRPr lang="en-US" dirty="0"/>
          </a:p>
        </p:txBody>
      </p:sp>
    </p:spTree>
    <p:extLst>
      <p:ext uri="{BB962C8B-B14F-4D97-AF65-F5344CB8AC3E}">
        <p14:creationId xmlns:p14="http://schemas.microsoft.com/office/powerpoint/2010/main" val="3326077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8112"/>
            <a:ext cx="9144000" cy="1143000"/>
          </a:xfrm>
        </p:spPr>
        <p:txBody>
          <a:bodyPr>
            <a:normAutofit/>
          </a:bodyPr>
          <a:lstStyle/>
          <a:p>
            <a:r>
              <a:rPr lang="en-US" dirty="0" smtClean="0">
                <a:solidFill>
                  <a:srgbClr val="FF0000"/>
                </a:solidFill>
              </a:rPr>
              <a:t>Solution</a:t>
            </a:r>
            <a:endParaRPr lang="en-US" dirty="0">
              <a:solidFill>
                <a:srgbClr val="FF0000"/>
              </a:solidFill>
            </a:endParaRPr>
          </a:p>
        </p:txBody>
      </p:sp>
      <p:sp>
        <p:nvSpPr>
          <p:cNvPr id="3" name="Content Placeholder 2"/>
          <p:cNvSpPr>
            <a:spLocks noGrp="1"/>
          </p:cNvSpPr>
          <p:nvPr>
            <p:ph idx="1"/>
          </p:nvPr>
        </p:nvSpPr>
        <p:spPr>
          <a:xfrm>
            <a:off x="225778" y="1206500"/>
            <a:ext cx="8720666" cy="5369278"/>
          </a:xfrm>
        </p:spPr>
        <p:txBody>
          <a:bodyPr>
            <a:normAutofit/>
          </a:bodyPr>
          <a:lstStyle/>
          <a:p>
            <a:pPr marL="0" indent="0" hangingPunct="0">
              <a:buNone/>
            </a:pPr>
            <a:r>
              <a:rPr lang="en-GB" dirty="0"/>
              <a:t>Dyspepsia </a:t>
            </a:r>
            <a:r>
              <a:rPr lang="en-GB" dirty="0" smtClean="0"/>
              <a:t>can </a:t>
            </a:r>
            <a:r>
              <a:rPr lang="en-GB" dirty="0"/>
              <a:t>be prevented either by</a:t>
            </a:r>
            <a:r>
              <a:rPr lang="en-GB" dirty="0" smtClean="0"/>
              <a:t>:</a:t>
            </a:r>
          </a:p>
          <a:p>
            <a:pPr marL="0" indent="0" hangingPunct="0">
              <a:buNone/>
            </a:pPr>
            <a:endParaRPr lang="en-US" sz="2400" dirty="0"/>
          </a:p>
          <a:p>
            <a:pPr lvl="0" hangingPunct="0"/>
            <a:r>
              <a:rPr lang="en-GB" dirty="0" smtClean="0">
                <a:solidFill>
                  <a:srgbClr val="0000FF"/>
                </a:solidFill>
              </a:rPr>
              <a:t>Regulate pH by reducing </a:t>
            </a:r>
            <a:r>
              <a:rPr lang="en-GB" dirty="0">
                <a:solidFill>
                  <a:srgbClr val="0000FF"/>
                </a:solidFill>
              </a:rPr>
              <a:t>the effect of excess acid </a:t>
            </a:r>
            <a:r>
              <a:rPr lang="en-GB" dirty="0" smtClean="0">
                <a:solidFill>
                  <a:srgbClr val="0000FF"/>
                </a:solidFill>
              </a:rPr>
              <a:t>after it has been released in the stomach by </a:t>
            </a:r>
            <a:r>
              <a:rPr lang="en-GB" dirty="0">
                <a:solidFill>
                  <a:srgbClr val="0000FF"/>
                </a:solidFill>
              </a:rPr>
              <a:t>using </a:t>
            </a:r>
            <a:r>
              <a:rPr lang="en-GB" dirty="0" smtClean="0">
                <a:solidFill>
                  <a:srgbClr val="0000FF"/>
                </a:solidFill>
              </a:rPr>
              <a:t>medicines called antacids </a:t>
            </a:r>
            <a:r>
              <a:rPr lang="en-GB" dirty="0">
                <a:solidFill>
                  <a:srgbClr val="0000FF"/>
                </a:solidFill>
              </a:rPr>
              <a:t>to neutralize some of the excess </a:t>
            </a:r>
            <a:r>
              <a:rPr lang="en-GB" dirty="0" smtClean="0">
                <a:solidFill>
                  <a:srgbClr val="0000FF"/>
                </a:solidFill>
              </a:rPr>
              <a:t>acid.</a:t>
            </a:r>
          </a:p>
          <a:p>
            <a:pPr lvl="0" hangingPunct="0"/>
            <a:endParaRPr lang="en-US" sz="1800" dirty="0"/>
          </a:p>
          <a:p>
            <a:pPr lvl="0" hangingPunct="0"/>
            <a:r>
              <a:rPr lang="en-GB" dirty="0">
                <a:solidFill>
                  <a:schemeClr val="accent3">
                    <a:lumMod val="50000"/>
                  </a:schemeClr>
                </a:solidFill>
              </a:rPr>
              <a:t>Preventing the production of the excess acid by using </a:t>
            </a:r>
            <a:r>
              <a:rPr lang="en-GB" dirty="0" smtClean="0">
                <a:solidFill>
                  <a:schemeClr val="accent3">
                    <a:lumMod val="50000"/>
                  </a:schemeClr>
                </a:solidFill>
              </a:rPr>
              <a:t>medicines called H</a:t>
            </a:r>
            <a:r>
              <a:rPr lang="en-GB" baseline="-25000" dirty="0" smtClean="0">
                <a:solidFill>
                  <a:schemeClr val="accent3">
                    <a:lumMod val="50000"/>
                  </a:schemeClr>
                </a:solidFill>
              </a:rPr>
              <a:t>2 </a:t>
            </a:r>
            <a:r>
              <a:rPr lang="en-GB" dirty="0">
                <a:solidFill>
                  <a:schemeClr val="accent3">
                    <a:lumMod val="50000"/>
                  </a:schemeClr>
                </a:solidFill>
              </a:rPr>
              <a:t>–receptor antagonists or proton pump inhibitors.</a:t>
            </a:r>
            <a:endParaRPr lang="en-US" dirty="0">
              <a:solidFill>
                <a:schemeClr val="accent3">
                  <a:lumMod val="50000"/>
                </a:schemeClr>
              </a:solidFill>
            </a:endParaRPr>
          </a:p>
          <a:p>
            <a:endParaRPr lang="en-US" dirty="0"/>
          </a:p>
        </p:txBody>
      </p:sp>
    </p:spTree>
    <p:extLst>
      <p:ext uri="{BB962C8B-B14F-4D97-AF65-F5344CB8AC3E}">
        <p14:creationId xmlns:p14="http://schemas.microsoft.com/office/powerpoint/2010/main" val="1747220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56"/>
            <a:ext cx="8229600" cy="1143000"/>
          </a:xfrm>
        </p:spPr>
        <p:txBody>
          <a:bodyPr>
            <a:normAutofit/>
          </a:bodyPr>
          <a:lstStyle/>
          <a:p>
            <a:r>
              <a:rPr lang="en-US" sz="5400" dirty="0" smtClean="0">
                <a:solidFill>
                  <a:srgbClr val="FF0000"/>
                </a:solidFill>
              </a:rPr>
              <a:t>Action of antacids</a:t>
            </a:r>
            <a:endParaRPr lang="en-US" sz="5400" dirty="0">
              <a:solidFill>
                <a:srgbClr val="FF0000"/>
              </a:solidFill>
            </a:endParaRPr>
          </a:p>
        </p:txBody>
      </p:sp>
      <p:sp>
        <p:nvSpPr>
          <p:cNvPr id="3" name="Content Placeholder 2"/>
          <p:cNvSpPr>
            <a:spLocks noGrp="1"/>
          </p:cNvSpPr>
          <p:nvPr>
            <p:ph idx="1"/>
          </p:nvPr>
        </p:nvSpPr>
        <p:spPr>
          <a:xfrm>
            <a:off x="0" y="1476374"/>
            <a:ext cx="8918222" cy="5381625"/>
          </a:xfrm>
        </p:spPr>
        <p:txBody>
          <a:bodyPr>
            <a:normAutofit/>
          </a:bodyPr>
          <a:lstStyle/>
          <a:p>
            <a:pPr hangingPunct="0"/>
            <a:r>
              <a:rPr lang="en-GB" dirty="0"/>
              <a:t>Antacids are </a:t>
            </a:r>
            <a:r>
              <a:rPr lang="en-GB" dirty="0" smtClean="0"/>
              <a:t>usually </a:t>
            </a:r>
            <a:r>
              <a:rPr lang="en-GB" dirty="0"/>
              <a:t>weak </a:t>
            </a:r>
            <a:r>
              <a:rPr lang="en-GB" dirty="0" smtClean="0"/>
              <a:t>bases </a:t>
            </a:r>
            <a:r>
              <a:rPr lang="en-GB" dirty="0"/>
              <a:t>that are used to neutralize excess hydrochloric acid in the stomach so the pH level returns to the desired </a:t>
            </a:r>
            <a:r>
              <a:rPr lang="en-GB" dirty="0" smtClean="0"/>
              <a:t>level i.e. pH 1.0 to 2.0. </a:t>
            </a:r>
          </a:p>
          <a:p>
            <a:pPr hangingPunct="0"/>
            <a:endParaRPr lang="en-US" dirty="0"/>
          </a:p>
          <a:p>
            <a:pPr lvl="0" hangingPunct="0"/>
            <a:r>
              <a:rPr lang="en-US" dirty="0"/>
              <a:t>Al(OH)</a:t>
            </a:r>
            <a:r>
              <a:rPr lang="en-US" baseline="-25000" dirty="0"/>
              <a:t>3</a:t>
            </a:r>
            <a:r>
              <a:rPr lang="en-US" dirty="0"/>
              <a:t> (s) Mg(</a:t>
            </a:r>
            <a:r>
              <a:rPr lang="en-US" dirty="0" smtClean="0"/>
              <a:t>OH)</a:t>
            </a:r>
            <a:r>
              <a:rPr lang="en-US" baseline="-25000" dirty="0" smtClean="0"/>
              <a:t>2</a:t>
            </a:r>
            <a:r>
              <a:rPr lang="en-US" dirty="0" smtClean="0"/>
              <a:t> (s) NaHCO</a:t>
            </a:r>
            <a:r>
              <a:rPr lang="en-US" baseline="-25000" dirty="0" smtClean="0"/>
              <a:t>3</a:t>
            </a:r>
            <a:r>
              <a:rPr lang="en-US" dirty="0" smtClean="0"/>
              <a:t>(s) Na</a:t>
            </a:r>
            <a:r>
              <a:rPr lang="en-US" baseline="-25000" dirty="0" smtClean="0"/>
              <a:t>2</a:t>
            </a:r>
            <a:r>
              <a:rPr lang="en-US" dirty="0" smtClean="0"/>
              <a:t>CO</a:t>
            </a:r>
            <a:r>
              <a:rPr lang="en-US" baseline="-25000" dirty="0" smtClean="0"/>
              <a:t>3  </a:t>
            </a:r>
            <a:r>
              <a:rPr lang="en-US" dirty="0" smtClean="0"/>
              <a:t>(s) </a:t>
            </a:r>
            <a:r>
              <a:rPr lang="en-GB" dirty="0" smtClean="0"/>
              <a:t>MgCO</a:t>
            </a:r>
            <a:r>
              <a:rPr lang="en-GB" baseline="-25000" dirty="0" smtClean="0"/>
              <a:t>3</a:t>
            </a:r>
            <a:r>
              <a:rPr lang="en-GB" dirty="0" smtClean="0"/>
              <a:t>(s) and </a:t>
            </a:r>
            <a:r>
              <a:rPr lang="en-US" dirty="0" smtClean="0"/>
              <a:t>Al(OH)</a:t>
            </a:r>
            <a:r>
              <a:rPr lang="en-US" baseline="-25000" dirty="0" smtClean="0"/>
              <a:t>2</a:t>
            </a:r>
            <a:r>
              <a:rPr lang="en-US" dirty="0" smtClean="0"/>
              <a:t>NaCO</a:t>
            </a:r>
            <a:r>
              <a:rPr lang="en-US" baseline="-25000" dirty="0" smtClean="0"/>
              <a:t>3</a:t>
            </a:r>
            <a:r>
              <a:rPr lang="en-US" dirty="0" smtClean="0">
                <a:effectLst/>
              </a:rPr>
              <a:t>(s) </a:t>
            </a:r>
            <a:r>
              <a:rPr lang="en-GB" dirty="0" smtClean="0"/>
              <a:t>are </a:t>
            </a:r>
            <a:r>
              <a:rPr lang="en-GB" dirty="0"/>
              <a:t>commonly used as active ingredients in such antacids as they are weak bases.  </a:t>
            </a:r>
            <a:endParaRPr lang="en-GB" dirty="0" smtClean="0"/>
          </a:p>
          <a:p>
            <a:endParaRPr lang="en-US" dirty="0"/>
          </a:p>
        </p:txBody>
      </p:sp>
    </p:spTree>
    <p:extLst>
      <p:ext uri="{BB962C8B-B14F-4D97-AF65-F5344CB8AC3E}">
        <p14:creationId xmlns:p14="http://schemas.microsoft.com/office/powerpoint/2010/main" val="2142084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Action of antacids</a:t>
            </a:r>
            <a:endParaRPr lang="en-US" dirty="0"/>
          </a:p>
        </p:txBody>
      </p:sp>
      <p:sp>
        <p:nvSpPr>
          <p:cNvPr id="3" name="Content Placeholder 2"/>
          <p:cNvSpPr>
            <a:spLocks noGrp="1"/>
          </p:cNvSpPr>
          <p:nvPr>
            <p:ph idx="1"/>
          </p:nvPr>
        </p:nvSpPr>
        <p:spPr>
          <a:xfrm>
            <a:off x="269875" y="1600200"/>
            <a:ext cx="8747125" cy="5257800"/>
          </a:xfrm>
        </p:spPr>
        <p:txBody>
          <a:bodyPr>
            <a:normAutofit lnSpcReduction="10000"/>
          </a:bodyPr>
          <a:lstStyle/>
          <a:p>
            <a:pPr lvl="0" hangingPunct="0"/>
            <a:r>
              <a:rPr lang="en-GB" sz="3600" dirty="0"/>
              <a:t>Antacids containing Al</a:t>
            </a:r>
            <a:r>
              <a:rPr lang="en-GB" sz="3600" baseline="30000" dirty="0"/>
              <a:t>3+</a:t>
            </a:r>
            <a:r>
              <a:rPr lang="en-GB" sz="3600" dirty="0"/>
              <a:t>  are the most effective antacids as  they have 3 </a:t>
            </a:r>
            <a:r>
              <a:rPr lang="en-GB" sz="3600" dirty="0" smtClean="0"/>
              <a:t>hydroxide/base </a:t>
            </a:r>
            <a:r>
              <a:rPr lang="en-GB" sz="3600" dirty="0"/>
              <a:t>ions per formula unit and can therefore neutralize three times as many H</a:t>
            </a:r>
            <a:r>
              <a:rPr lang="en-GB" sz="3600" baseline="30000" dirty="0"/>
              <a:t>+ </a:t>
            </a:r>
            <a:r>
              <a:rPr lang="en-GB" sz="3600" dirty="0"/>
              <a:t>than for instance  sodium hydrogen carbonate. </a:t>
            </a:r>
          </a:p>
          <a:p>
            <a:pPr lvl="0" hangingPunct="0"/>
            <a:r>
              <a:rPr lang="en-GB" sz="3600" dirty="0"/>
              <a:t>Sodium hydroxide or potassium hydroxide are not used as antacids because they are strong alkalis and are too corrosive to the body tissue. </a:t>
            </a:r>
            <a:endParaRPr lang="en-US" sz="3600" dirty="0"/>
          </a:p>
          <a:p>
            <a:endParaRPr lang="en-US" dirty="0"/>
          </a:p>
        </p:txBody>
      </p:sp>
    </p:spTree>
    <p:extLst>
      <p:ext uri="{BB962C8B-B14F-4D97-AF65-F5344CB8AC3E}">
        <p14:creationId xmlns:p14="http://schemas.microsoft.com/office/powerpoint/2010/main" val="3829932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0000"/>
                </a:solidFill>
              </a:rPr>
              <a:t>Antacid equations</a:t>
            </a:r>
            <a:endParaRPr lang="en-US" sz="5400" dirty="0">
              <a:solidFill>
                <a:srgbClr val="FF0000"/>
              </a:solidFill>
            </a:endParaRPr>
          </a:p>
        </p:txBody>
      </p:sp>
      <p:sp>
        <p:nvSpPr>
          <p:cNvPr id="3" name="Content Placeholder 2"/>
          <p:cNvSpPr>
            <a:spLocks noGrp="1"/>
          </p:cNvSpPr>
          <p:nvPr>
            <p:ph idx="1"/>
          </p:nvPr>
        </p:nvSpPr>
        <p:spPr>
          <a:xfrm>
            <a:off x="457200" y="1600200"/>
            <a:ext cx="8229600" cy="5032022"/>
          </a:xfrm>
        </p:spPr>
        <p:txBody>
          <a:bodyPr>
            <a:normAutofit/>
          </a:bodyPr>
          <a:lstStyle/>
          <a:p>
            <a:pPr marL="0" indent="0">
              <a:buNone/>
            </a:pPr>
            <a:r>
              <a:rPr lang="en-US" dirty="0" smtClean="0"/>
              <a:t>Write balanced symbol equations of the reaction with </a:t>
            </a:r>
            <a:r>
              <a:rPr lang="en-US" dirty="0" err="1" smtClean="0"/>
              <a:t>HCl</a:t>
            </a:r>
            <a:r>
              <a:rPr lang="en-US" dirty="0" smtClean="0"/>
              <a:t> (</a:t>
            </a:r>
            <a:r>
              <a:rPr lang="en-US" dirty="0" err="1" smtClean="0"/>
              <a:t>aq</a:t>
            </a:r>
            <a:r>
              <a:rPr lang="en-US" dirty="0" smtClean="0"/>
              <a:t>) for all the listed antacids:</a:t>
            </a:r>
          </a:p>
          <a:p>
            <a:r>
              <a:rPr lang="en-US" dirty="0" smtClean="0"/>
              <a:t>Al(OH)</a:t>
            </a:r>
            <a:r>
              <a:rPr lang="en-US" baseline="-25000" dirty="0" smtClean="0"/>
              <a:t>3</a:t>
            </a:r>
            <a:r>
              <a:rPr lang="en-US" dirty="0" smtClean="0"/>
              <a:t> (s) </a:t>
            </a:r>
          </a:p>
          <a:p>
            <a:r>
              <a:rPr lang="en-US" dirty="0" smtClean="0"/>
              <a:t>Mg(OH)</a:t>
            </a:r>
            <a:r>
              <a:rPr lang="en-US" baseline="-25000" dirty="0" smtClean="0"/>
              <a:t>2</a:t>
            </a:r>
            <a:r>
              <a:rPr lang="en-US" dirty="0" smtClean="0"/>
              <a:t> (s) </a:t>
            </a:r>
          </a:p>
          <a:p>
            <a:r>
              <a:rPr lang="en-US" dirty="0" smtClean="0"/>
              <a:t>NaHCO</a:t>
            </a:r>
            <a:r>
              <a:rPr lang="en-US" baseline="-25000" dirty="0" smtClean="0"/>
              <a:t>3</a:t>
            </a:r>
            <a:r>
              <a:rPr lang="en-US" dirty="0" smtClean="0"/>
              <a:t>(s) </a:t>
            </a:r>
          </a:p>
          <a:p>
            <a:r>
              <a:rPr lang="en-US" dirty="0" smtClean="0"/>
              <a:t>Na</a:t>
            </a:r>
            <a:r>
              <a:rPr lang="en-US" baseline="-25000" dirty="0" smtClean="0"/>
              <a:t>2</a:t>
            </a:r>
            <a:r>
              <a:rPr lang="en-US" dirty="0" smtClean="0"/>
              <a:t>CO</a:t>
            </a:r>
            <a:r>
              <a:rPr lang="en-US" baseline="-25000" dirty="0" smtClean="0"/>
              <a:t>3  </a:t>
            </a:r>
            <a:r>
              <a:rPr lang="en-US" dirty="0" smtClean="0"/>
              <a:t>(s) </a:t>
            </a:r>
          </a:p>
          <a:p>
            <a:r>
              <a:rPr lang="en-GB" dirty="0" smtClean="0"/>
              <a:t>MgCO</a:t>
            </a:r>
            <a:r>
              <a:rPr lang="en-GB" baseline="-25000" dirty="0" smtClean="0"/>
              <a:t>3</a:t>
            </a:r>
            <a:r>
              <a:rPr lang="en-GB" dirty="0" smtClean="0"/>
              <a:t>(s) </a:t>
            </a:r>
          </a:p>
          <a:p>
            <a:r>
              <a:rPr lang="en-US" dirty="0" smtClean="0"/>
              <a:t>Al(OH)</a:t>
            </a:r>
            <a:r>
              <a:rPr lang="en-US" baseline="-25000" dirty="0" smtClean="0"/>
              <a:t>2</a:t>
            </a:r>
            <a:r>
              <a:rPr lang="en-US" dirty="0" smtClean="0"/>
              <a:t>NaCO</a:t>
            </a:r>
            <a:r>
              <a:rPr lang="en-US" baseline="-25000" dirty="0" smtClean="0"/>
              <a:t>3</a:t>
            </a:r>
            <a:r>
              <a:rPr lang="en-US" dirty="0" smtClean="0">
                <a:effectLst/>
              </a:rPr>
              <a:t> (s)</a:t>
            </a:r>
            <a:endParaRPr lang="en-US" dirty="0"/>
          </a:p>
        </p:txBody>
      </p:sp>
    </p:spTree>
    <p:extLst>
      <p:ext uri="{BB962C8B-B14F-4D97-AF65-F5344CB8AC3E}">
        <p14:creationId xmlns:p14="http://schemas.microsoft.com/office/powerpoint/2010/main" val="2697684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38"/>
            <a:ext cx="8229600" cy="1143000"/>
          </a:xfrm>
        </p:spPr>
        <p:txBody>
          <a:bodyPr/>
          <a:lstStyle/>
          <a:p>
            <a:r>
              <a:rPr lang="en-US" dirty="0" smtClean="0">
                <a:solidFill>
                  <a:srgbClr val="FF0000"/>
                </a:solidFill>
              </a:rPr>
              <a:t>Balanced equations - answers</a:t>
            </a:r>
            <a:endParaRPr lang="en-US" dirty="0">
              <a:solidFill>
                <a:srgbClr val="FF0000"/>
              </a:solidFill>
            </a:endParaRPr>
          </a:p>
        </p:txBody>
      </p:sp>
      <p:sp>
        <p:nvSpPr>
          <p:cNvPr id="3" name="Content Placeholder 2"/>
          <p:cNvSpPr>
            <a:spLocks noGrp="1"/>
          </p:cNvSpPr>
          <p:nvPr>
            <p:ph idx="1"/>
          </p:nvPr>
        </p:nvSpPr>
        <p:spPr>
          <a:xfrm>
            <a:off x="254000" y="1411110"/>
            <a:ext cx="8432800" cy="5221111"/>
          </a:xfrm>
        </p:spPr>
        <p:txBody>
          <a:bodyPr>
            <a:normAutofit fontScale="70000" lnSpcReduction="20000"/>
          </a:bodyPr>
          <a:lstStyle/>
          <a:p>
            <a:pPr lvl="0" hangingPunct="0"/>
            <a:r>
              <a:rPr lang="en-GB" sz="3600" dirty="0" smtClean="0"/>
              <a:t>Al</a:t>
            </a:r>
            <a:r>
              <a:rPr lang="en-GB" sz="3600" dirty="0"/>
              <a:t>(OH)</a:t>
            </a:r>
            <a:r>
              <a:rPr lang="en-GB" sz="3600" baseline="-25000" dirty="0"/>
              <a:t>3</a:t>
            </a:r>
            <a:r>
              <a:rPr lang="en-GB" sz="3600" dirty="0"/>
              <a:t> (s)   +   3HCl (</a:t>
            </a:r>
            <a:r>
              <a:rPr lang="en-GB" sz="3600" dirty="0" err="1"/>
              <a:t>aq</a:t>
            </a:r>
            <a:r>
              <a:rPr lang="en-GB" sz="3600" dirty="0"/>
              <a:t>)   </a:t>
            </a:r>
            <a:r>
              <a:rPr lang="en-GB" sz="3600" dirty="0" smtClean="0">
                <a:sym typeface="Symbol"/>
              </a:rPr>
              <a:t></a:t>
            </a:r>
            <a:r>
              <a:rPr lang="en-GB" sz="3600" dirty="0" smtClean="0"/>
              <a:t>  </a:t>
            </a:r>
            <a:r>
              <a:rPr lang="en-GB" sz="3600" dirty="0"/>
              <a:t>AlCl</a:t>
            </a:r>
            <a:r>
              <a:rPr lang="en-GB" sz="3600" baseline="-25000" dirty="0"/>
              <a:t>3</a:t>
            </a:r>
            <a:r>
              <a:rPr lang="en-GB" sz="3600" dirty="0"/>
              <a:t> (</a:t>
            </a:r>
            <a:r>
              <a:rPr lang="en-GB" sz="3600" dirty="0" err="1"/>
              <a:t>aq</a:t>
            </a:r>
            <a:r>
              <a:rPr lang="en-GB" sz="3600" dirty="0"/>
              <a:t>)    +   3H</a:t>
            </a:r>
            <a:r>
              <a:rPr lang="en-GB" sz="3600" baseline="-25000" dirty="0"/>
              <a:t>2</a:t>
            </a:r>
            <a:r>
              <a:rPr lang="en-GB" sz="3600" dirty="0"/>
              <a:t>O (l)</a:t>
            </a:r>
            <a:endParaRPr lang="en-US" sz="3600" dirty="0"/>
          </a:p>
          <a:p>
            <a:pPr lvl="0" hangingPunct="0"/>
            <a:r>
              <a:rPr lang="en-GB" sz="3600" dirty="0"/>
              <a:t>Mg(OH)</a:t>
            </a:r>
            <a:r>
              <a:rPr lang="en-GB" sz="3600" baseline="-25000" dirty="0"/>
              <a:t>2</a:t>
            </a:r>
            <a:r>
              <a:rPr lang="en-GB" sz="3600" dirty="0"/>
              <a:t> (s)   +   2HCl (</a:t>
            </a:r>
            <a:r>
              <a:rPr lang="en-GB" sz="3600" dirty="0" err="1"/>
              <a:t>aq</a:t>
            </a:r>
            <a:r>
              <a:rPr lang="en-GB" sz="3600" dirty="0"/>
              <a:t>)   </a:t>
            </a:r>
            <a:r>
              <a:rPr lang="en-GB" sz="3600" dirty="0" smtClean="0">
                <a:sym typeface="Symbol"/>
              </a:rPr>
              <a:t></a:t>
            </a:r>
            <a:r>
              <a:rPr lang="en-GB" sz="3600" dirty="0" smtClean="0"/>
              <a:t>  </a:t>
            </a:r>
            <a:r>
              <a:rPr lang="en-GB" sz="3600" dirty="0"/>
              <a:t>MgCl</a:t>
            </a:r>
            <a:r>
              <a:rPr lang="en-GB" sz="3600" baseline="-25000" dirty="0"/>
              <a:t>2</a:t>
            </a:r>
            <a:r>
              <a:rPr lang="en-GB" sz="3600" dirty="0"/>
              <a:t> (</a:t>
            </a:r>
            <a:r>
              <a:rPr lang="en-GB" sz="3600" dirty="0" err="1"/>
              <a:t>aq</a:t>
            </a:r>
            <a:r>
              <a:rPr lang="en-GB" sz="3600" dirty="0"/>
              <a:t>)    +   2H</a:t>
            </a:r>
            <a:r>
              <a:rPr lang="en-GB" sz="3600" baseline="-25000" dirty="0"/>
              <a:t>2</a:t>
            </a:r>
            <a:r>
              <a:rPr lang="en-GB" sz="3600" dirty="0"/>
              <a:t>O (l)</a:t>
            </a:r>
            <a:endParaRPr lang="en-US" sz="3600" dirty="0"/>
          </a:p>
          <a:p>
            <a:pPr lvl="0" hangingPunct="0"/>
            <a:r>
              <a:rPr lang="en-GB" sz="3600" dirty="0"/>
              <a:t>NaHCO</a:t>
            </a:r>
            <a:r>
              <a:rPr lang="en-GB" sz="3600" baseline="-25000" dirty="0"/>
              <a:t>3</a:t>
            </a:r>
            <a:r>
              <a:rPr lang="en-GB" sz="3600" dirty="0"/>
              <a:t>(s)   +   </a:t>
            </a:r>
            <a:r>
              <a:rPr lang="en-GB" sz="3600" dirty="0" err="1"/>
              <a:t>HCl</a:t>
            </a:r>
            <a:r>
              <a:rPr lang="en-GB" sz="3600" dirty="0"/>
              <a:t> (</a:t>
            </a:r>
            <a:r>
              <a:rPr lang="en-GB" sz="3600" dirty="0" err="1"/>
              <a:t>aq</a:t>
            </a:r>
            <a:r>
              <a:rPr lang="en-GB" sz="3600" dirty="0"/>
              <a:t>)   </a:t>
            </a:r>
            <a:r>
              <a:rPr lang="en-GB" sz="3600" dirty="0" smtClean="0">
                <a:sym typeface="Symbol"/>
              </a:rPr>
              <a:t></a:t>
            </a:r>
            <a:r>
              <a:rPr lang="en-GB" sz="3600" dirty="0" smtClean="0"/>
              <a:t>  </a:t>
            </a:r>
            <a:r>
              <a:rPr lang="en-GB" sz="3600" dirty="0" err="1"/>
              <a:t>NaCl</a:t>
            </a:r>
            <a:r>
              <a:rPr lang="en-GB" sz="3600" dirty="0"/>
              <a:t> (</a:t>
            </a:r>
            <a:r>
              <a:rPr lang="en-GB" sz="3600" dirty="0" err="1"/>
              <a:t>aq</a:t>
            </a:r>
            <a:r>
              <a:rPr lang="en-GB" sz="3600" dirty="0"/>
              <a:t>)    +   H</a:t>
            </a:r>
            <a:r>
              <a:rPr lang="en-GB" sz="3600" baseline="-25000" dirty="0"/>
              <a:t>2</a:t>
            </a:r>
            <a:r>
              <a:rPr lang="en-GB" sz="3600" dirty="0"/>
              <a:t>O (l)  +  CO</a:t>
            </a:r>
            <a:r>
              <a:rPr lang="en-GB" sz="3600" baseline="-25000" dirty="0"/>
              <a:t>2</a:t>
            </a:r>
            <a:r>
              <a:rPr lang="en-GB" sz="3600" dirty="0"/>
              <a:t>(g)</a:t>
            </a:r>
            <a:endParaRPr lang="en-US" sz="3600" dirty="0"/>
          </a:p>
          <a:p>
            <a:pPr lvl="0" hangingPunct="0"/>
            <a:r>
              <a:rPr lang="en-GB" sz="3600" dirty="0"/>
              <a:t>Na</a:t>
            </a:r>
            <a:r>
              <a:rPr lang="en-GB" sz="3600" baseline="-25000" dirty="0"/>
              <a:t>2</a:t>
            </a:r>
            <a:r>
              <a:rPr lang="en-GB" sz="3600" dirty="0"/>
              <a:t>CO</a:t>
            </a:r>
            <a:r>
              <a:rPr lang="en-GB" sz="3600" baseline="-25000" dirty="0"/>
              <a:t>3  </a:t>
            </a:r>
            <a:r>
              <a:rPr lang="en-GB" sz="3600" dirty="0"/>
              <a:t>(s)  +    2HCl (</a:t>
            </a:r>
            <a:r>
              <a:rPr lang="en-GB" sz="3600" dirty="0" err="1"/>
              <a:t>aq</a:t>
            </a:r>
            <a:r>
              <a:rPr lang="en-GB" sz="3600" dirty="0"/>
              <a:t>) </a:t>
            </a:r>
            <a:r>
              <a:rPr lang="en-GB" sz="3600" dirty="0" smtClean="0">
                <a:sym typeface="Symbol"/>
              </a:rPr>
              <a:t></a:t>
            </a:r>
            <a:r>
              <a:rPr lang="en-GB" sz="3600" dirty="0" smtClean="0"/>
              <a:t>   </a:t>
            </a:r>
            <a:r>
              <a:rPr lang="en-GB" sz="3600" dirty="0"/>
              <a:t>2NaCl (</a:t>
            </a:r>
            <a:r>
              <a:rPr lang="en-GB" sz="3600" dirty="0" err="1"/>
              <a:t>aq</a:t>
            </a:r>
            <a:r>
              <a:rPr lang="en-GB" sz="3600" dirty="0"/>
              <a:t>)   +  H</a:t>
            </a:r>
            <a:r>
              <a:rPr lang="en-GB" sz="3600" baseline="-25000" dirty="0"/>
              <a:t>2</a:t>
            </a:r>
            <a:r>
              <a:rPr lang="en-GB" sz="3600" dirty="0"/>
              <a:t>O (l)  +  CO</a:t>
            </a:r>
            <a:r>
              <a:rPr lang="en-GB" sz="3600" baseline="-25000" dirty="0"/>
              <a:t>2</a:t>
            </a:r>
            <a:r>
              <a:rPr lang="en-GB" sz="3600" dirty="0"/>
              <a:t>(g)</a:t>
            </a:r>
            <a:endParaRPr lang="en-US" sz="3600" dirty="0"/>
          </a:p>
          <a:p>
            <a:pPr lvl="0" hangingPunct="0"/>
            <a:r>
              <a:rPr lang="en-GB" sz="3600" dirty="0"/>
              <a:t>MgCO</a:t>
            </a:r>
            <a:r>
              <a:rPr lang="en-GB" sz="3600" baseline="-25000" dirty="0"/>
              <a:t>3</a:t>
            </a:r>
            <a:r>
              <a:rPr lang="en-GB" sz="3600" dirty="0"/>
              <a:t>(s)   +   2HCl (</a:t>
            </a:r>
            <a:r>
              <a:rPr lang="en-GB" sz="3600" dirty="0" err="1"/>
              <a:t>aq</a:t>
            </a:r>
            <a:r>
              <a:rPr lang="en-GB" sz="3600" dirty="0"/>
              <a:t>)   </a:t>
            </a:r>
            <a:r>
              <a:rPr lang="en-GB" sz="3600" dirty="0" smtClean="0">
                <a:sym typeface="Symbol"/>
              </a:rPr>
              <a:t></a:t>
            </a:r>
            <a:r>
              <a:rPr lang="en-GB" sz="3600" dirty="0" smtClean="0"/>
              <a:t>  </a:t>
            </a:r>
            <a:r>
              <a:rPr lang="en-GB" sz="3600" dirty="0"/>
              <a:t>MgCl</a:t>
            </a:r>
            <a:r>
              <a:rPr lang="en-GB" sz="3600" baseline="-25000" dirty="0"/>
              <a:t>2</a:t>
            </a:r>
            <a:r>
              <a:rPr lang="en-GB" sz="3600" dirty="0"/>
              <a:t> (</a:t>
            </a:r>
            <a:r>
              <a:rPr lang="en-GB" sz="3600" dirty="0" err="1"/>
              <a:t>aq</a:t>
            </a:r>
            <a:r>
              <a:rPr lang="en-GB" sz="3600" dirty="0"/>
              <a:t>)    +   H</a:t>
            </a:r>
            <a:r>
              <a:rPr lang="en-GB" sz="3600" baseline="-25000" dirty="0"/>
              <a:t>2</a:t>
            </a:r>
            <a:r>
              <a:rPr lang="en-GB" sz="3600" dirty="0"/>
              <a:t>O (l)  +  CO</a:t>
            </a:r>
            <a:r>
              <a:rPr lang="en-GB" sz="3600" baseline="-25000" dirty="0"/>
              <a:t>2</a:t>
            </a:r>
            <a:r>
              <a:rPr lang="en-GB" sz="3600" dirty="0"/>
              <a:t>(g)</a:t>
            </a:r>
            <a:endParaRPr lang="en-US" sz="3600" dirty="0"/>
          </a:p>
          <a:p>
            <a:pPr lvl="0" hangingPunct="0"/>
            <a:r>
              <a:rPr lang="en-GB" sz="3600" dirty="0"/>
              <a:t>Al(OH)</a:t>
            </a:r>
            <a:r>
              <a:rPr lang="en-GB" sz="3600" baseline="-25000" dirty="0"/>
              <a:t>2</a:t>
            </a:r>
            <a:r>
              <a:rPr lang="en-GB" sz="3600" dirty="0"/>
              <a:t>NaCO</a:t>
            </a:r>
            <a:r>
              <a:rPr lang="en-GB" sz="3600" baseline="-25000" dirty="0"/>
              <a:t>3</a:t>
            </a:r>
            <a:r>
              <a:rPr lang="en-GB" sz="3600" dirty="0"/>
              <a:t>(s)   +  4HCl (</a:t>
            </a:r>
            <a:r>
              <a:rPr lang="en-GB" sz="3600" dirty="0" err="1"/>
              <a:t>aq</a:t>
            </a:r>
            <a:r>
              <a:rPr lang="en-GB" sz="3600" dirty="0"/>
              <a:t>)   </a:t>
            </a:r>
            <a:r>
              <a:rPr lang="en-GB" sz="3600" dirty="0" smtClean="0">
                <a:sym typeface="Symbol"/>
              </a:rPr>
              <a:t></a:t>
            </a:r>
            <a:r>
              <a:rPr lang="en-GB" sz="3600" dirty="0" smtClean="0"/>
              <a:t>  </a:t>
            </a:r>
            <a:r>
              <a:rPr lang="en-GB" sz="3600" dirty="0"/>
              <a:t>AlCl</a:t>
            </a:r>
            <a:r>
              <a:rPr lang="en-GB" sz="3600" baseline="-25000" dirty="0"/>
              <a:t>3</a:t>
            </a:r>
            <a:r>
              <a:rPr lang="en-GB" sz="3600" dirty="0"/>
              <a:t> (</a:t>
            </a:r>
            <a:r>
              <a:rPr lang="en-GB" sz="3600" dirty="0" err="1"/>
              <a:t>aq</a:t>
            </a:r>
            <a:r>
              <a:rPr lang="en-GB" sz="3600" dirty="0"/>
              <a:t>)  +  </a:t>
            </a:r>
            <a:r>
              <a:rPr lang="en-GB" sz="3600" dirty="0" err="1"/>
              <a:t>NaCl</a:t>
            </a:r>
            <a:r>
              <a:rPr lang="en-GB" sz="3600" dirty="0"/>
              <a:t> (</a:t>
            </a:r>
            <a:r>
              <a:rPr lang="en-GB" sz="3600" dirty="0" err="1"/>
              <a:t>aq</a:t>
            </a:r>
            <a:r>
              <a:rPr lang="en-GB" sz="3600" dirty="0"/>
              <a:t>)  +  3H</a:t>
            </a:r>
            <a:r>
              <a:rPr lang="en-GB" sz="3600" baseline="-25000" dirty="0"/>
              <a:t>2</a:t>
            </a:r>
            <a:r>
              <a:rPr lang="en-GB" sz="3600" dirty="0"/>
              <a:t>O (l)  +  CO</a:t>
            </a:r>
            <a:r>
              <a:rPr lang="en-GB" sz="3600" baseline="-25000" dirty="0"/>
              <a:t>2</a:t>
            </a:r>
            <a:r>
              <a:rPr lang="en-GB" sz="3600" dirty="0"/>
              <a:t>(g)</a:t>
            </a:r>
            <a:endParaRPr lang="en-US" sz="3600" dirty="0"/>
          </a:p>
          <a:p>
            <a:pPr marL="0" indent="0" hangingPunct="0">
              <a:buNone/>
            </a:pPr>
            <a:endParaRPr lang="en-US" sz="3600" dirty="0"/>
          </a:p>
          <a:p>
            <a:pPr marL="0" indent="0" hangingPunct="0">
              <a:buNone/>
            </a:pPr>
            <a:r>
              <a:rPr lang="en-GB" sz="3600" u="sng" dirty="0"/>
              <a:t>Ionic equations:</a:t>
            </a:r>
            <a:r>
              <a:rPr lang="en-GB" sz="3600" dirty="0"/>
              <a:t>  </a:t>
            </a:r>
            <a:endParaRPr lang="en-US" sz="3600" dirty="0"/>
          </a:p>
          <a:p>
            <a:pPr lvl="0" hangingPunct="0"/>
            <a:r>
              <a:rPr lang="en-GB" sz="3600" dirty="0"/>
              <a:t>OH</a:t>
            </a:r>
            <a:r>
              <a:rPr lang="en-GB" sz="3600" baseline="30000" dirty="0"/>
              <a:t>-</a:t>
            </a:r>
            <a:r>
              <a:rPr lang="en-GB" sz="3600" dirty="0"/>
              <a:t> (</a:t>
            </a:r>
            <a:r>
              <a:rPr lang="en-GB" sz="3600" dirty="0" err="1"/>
              <a:t>aq</a:t>
            </a:r>
            <a:r>
              <a:rPr lang="en-GB" sz="3600" dirty="0"/>
              <a:t>)   +   H+ (</a:t>
            </a:r>
            <a:r>
              <a:rPr lang="en-GB" sz="3600" dirty="0" err="1"/>
              <a:t>aq</a:t>
            </a:r>
            <a:r>
              <a:rPr lang="en-GB" sz="3600" dirty="0"/>
              <a:t>)   </a:t>
            </a:r>
            <a:r>
              <a:rPr lang="en-GB" sz="3600" dirty="0" smtClean="0">
                <a:sym typeface="Symbol"/>
              </a:rPr>
              <a:t></a:t>
            </a:r>
            <a:r>
              <a:rPr lang="en-GB" sz="3600" dirty="0" smtClean="0"/>
              <a:t>  </a:t>
            </a:r>
            <a:r>
              <a:rPr lang="en-GB" sz="3600" dirty="0"/>
              <a:t>H</a:t>
            </a:r>
            <a:r>
              <a:rPr lang="en-GB" sz="3600" baseline="-25000" dirty="0"/>
              <a:t>2</a:t>
            </a:r>
            <a:r>
              <a:rPr lang="en-GB" sz="3600" dirty="0"/>
              <a:t>O (l)</a:t>
            </a:r>
            <a:endParaRPr lang="en-US" sz="3600" dirty="0"/>
          </a:p>
          <a:p>
            <a:pPr lvl="0" hangingPunct="0"/>
            <a:r>
              <a:rPr lang="en-GB" sz="3600" dirty="0"/>
              <a:t>CO</a:t>
            </a:r>
            <a:r>
              <a:rPr lang="en-GB" sz="3600" baseline="-25000" dirty="0"/>
              <a:t>3</a:t>
            </a:r>
            <a:r>
              <a:rPr lang="en-GB" sz="3600" baseline="30000" dirty="0"/>
              <a:t>2-</a:t>
            </a:r>
            <a:r>
              <a:rPr lang="en-GB" sz="3600" baseline="-25000" dirty="0"/>
              <a:t> </a:t>
            </a:r>
            <a:r>
              <a:rPr lang="en-GB" sz="3600" dirty="0"/>
              <a:t>(</a:t>
            </a:r>
            <a:r>
              <a:rPr lang="en-GB" sz="3600" dirty="0" err="1"/>
              <a:t>aq</a:t>
            </a:r>
            <a:r>
              <a:rPr lang="en-GB" sz="3600" dirty="0"/>
              <a:t>)   +   2H</a:t>
            </a:r>
            <a:r>
              <a:rPr lang="en-GB" sz="3600" baseline="30000" dirty="0"/>
              <a:t>+</a:t>
            </a:r>
            <a:r>
              <a:rPr lang="en-GB" sz="3600" dirty="0"/>
              <a:t> (</a:t>
            </a:r>
            <a:r>
              <a:rPr lang="en-GB" sz="3600" dirty="0" err="1"/>
              <a:t>aq</a:t>
            </a:r>
            <a:r>
              <a:rPr lang="en-GB" sz="3600" dirty="0"/>
              <a:t>)   </a:t>
            </a:r>
            <a:r>
              <a:rPr lang="en-GB" sz="3600" dirty="0" smtClean="0">
                <a:sym typeface="Symbol"/>
              </a:rPr>
              <a:t></a:t>
            </a:r>
            <a:r>
              <a:rPr lang="en-GB" sz="3600" dirty="0" smtClean="0"/>
              <a:t> </a:t>
            </a:r>
            <a:r>
              <a:rPr lang="en-GB" sz="3600" dirty="0"/>
              <a:t>H</a:t>
            </a:r>
            <a:r>
              <a:rPr lang="en-GB" sz="3600" baseline="-25000" dirty="0"/>
              <a:t>2</a:t>
            </a:r>
            <a:r>
              <a:rPr lang="en-GB" sz="3600" dirty="0"/>
              <a:t>O (l) + CO</a:t>
            </a:r>
            <a:r>
              <a:rPr lang="en-GB" sz="3600" baseline="-25000" dirty="0"/>
              <a:t>2</a:t>
            </a:r>
            <a:r>
              <a:rPr lang="en-GB" sz="3600" dirty="0"/>
              <a:t>(g)</a:t>
            </a:r>
            <a:endParaRPr lang="en-US" sz="3600" dirty="0"/>
          </a:p>
          <a:p>
            <a:pPr lvl="0" hangingPunct="0"/>
            <a:r>
              <a:rPr lang="en-GB" sz="3600" dirty="0" smtClean="0"/>
              <a:t>HCO</a:t>
            </a:r>
            <a:r>
              <a:rPr lang="en-GB" sz="3600" baseline="-25000" dirty="0" smtClean="0"/>
              <a:t>3</a:t>
            </a:r>
            <a:r>
              <a:rPr lang="en-GB" sz="3600" dirty="0" smtClean="0"/>
              <a:t>   </a:t>
            </a:r>
            <a:r>
              <a:rPr lang="en-GB" sz="3600" dirty="0"/>
              <a:t>+   H</a:t>
            </a:r>
            <a:r>
              <a:rPr lang="en-GB" sz="3600" baseline="30000" dirty="0"/>
              <a:t>+</a:t>
            </a:r>
            <a:r>
              <a:rPr lang="en-GB" sz="3600" dirty="0"/>
              <a:t>    </a:t>
            </a:r>
            <a:r>
              <a:rPr lang="en-GB" sz="3600" dirty="0" smtClean="0">
                <a:sym typeface="Symbol"/>
              </a:rPr>
              <a:t></a:t>
            </a:r>
            <a:r>
              <a:rPr lang="en-GB" sz="3600" dirty="0" smtClean="0"/>
              <a:t> </a:t>
            </a:r>
            <a:r>
              <a:rPr lang="en-GB" sz="3600" dirty="0"/>
              <a:t>H</a:t>
            </a:r>
            <a:r>
              <a:rPr lang="en-GB" sz="3600" baseline="-25000" dirty="0"/>
              <a:t>2</a:t>
            </a:r>
            <a:r>
              <a:rPr lang="en-GB" sz="3600" dirty="0"/>
              <a:t>O (l) + CO</a:t>
            </a:r>
            <a:r>
              <a:rPr lang="en-GB" sz="3600" baseline="-25000" dirty="0"/>
              <a:t>2</a:t>
            </a:r>
            <a:r>
              <a:rPr lang="en-GB" sz="3600" dirty="0"/>
              <a:t>(g)</a:t>
            </a:r>
            <a:endParaRPr lang="en-US" sz="3600" dirty="0"/>
          </a:p>
          <a:p>
            <a:pPr marL="0" lvl="0" indent="0" hangingPunct="0">
              <a:buNone/>
            </a:pPr>
            <a:r>
              <a:rPr lang="en-GB" dirty="0"/>
              <a:t> </a:t>
            </a:r>
            <a:endParaRPr lang="en-US" dirty="0"/>
          </a:p>
        </p:txBody>
      </p:sp>
    </p:spTree>
    <p:extLst>
      <p:ext uri="{BB962C8B-B14F-4D97-AF65-F5344CB8AC3E}">
        <p14:creationId xmlns:p14="http://schemas.microsoft.com/office/powerpoint/2010/main" val="2120868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2479</TotalTime>
  <Words>1289</Words>
  <Application>Microsoft Macintosh PowerPoint</Application>
  <PresentationFormat>On-screen Show (4:3)</PresentationFormat>
  <Paragraphs>106</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Symbol</vt:lpstr>
      <vt:lpstr>Office Theme</vt:lpstr>
      <vt:lpstr>pH regulation in stomach</vt:lpstr>
      <vt:lpstr>pH regulation in stomach</vt:lpstr>
      <vt:lpstr>Acid in stomach</vt:lpstr>
      <vt:lpstr>Excess acid in stomach</vt:lpstr>
      <vt:lpstr>Solution</vt:lpstr>
      <vt:lpstr>Action of antacids</vt:lpstr>
      <vt:lpstr>Action of antacids</vt:lpstr>
      <vt:lpstr>Antacid equations</vt:lpstr>
      <vt:lpstr>Balanced equations - answers</vt:lpstr>
      <vt:lpstr>Alginates</vt:lpstr>
      <vt:lpstr>Anti-foaming agents</vt:lpstr>
      <vt:lpstr>Calculations of the pH of a buffer</vt:lpstr>
      <vt:lpstr>Buffer calculation</vt:lpstr>
      <vt:lpstr>Buffer calculation answer</vt:lpstr>
      <vt:lpstr>Reducing the secretion of the acid (1)</vt:lpstr>
      <vt:lpstr>H2-receptor antagonists </vt:lpstr>
      <vt:lpstr>Reducing the secretion of the acid (2)</vt:lpstr>
      <vt:lpstr>Proton pump inhibitors </vt:lpstr>
      <vt:lpstr>Reducing the secretion of the acid (3)</vt:lpstr>
      <vt:lpstr>In summary</vt:lpstr>
      <vt:lpstr>Active metabolite</vt:lpstr>
      <vt:lpstr>Example of an active metabolite</vt:lpstr>
    </vt:vector>
  </TitlesOfParts>
  <Company>DCS</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 regulation in stomach</dc:title>
  <dc:creator>Nico Van De Casteele</dc:creator>
  <cp:lastModifiedBy>Nico Van De Casteele</cp:lastModifiedBy>
  <cp:revision>37</cp:revision>
  <dcterms:created xsi:type="dcterms:W3CDTF">2016-02-03T19:53:44Z</dcterms:created>
  <dcterms:modified xsi:type="dcterms:W3CDTF">2017-03-29T08:37:23Z</dcterms:modified>
</cp:coreProperties>
</file>