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7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AB83-294B-A341-8253-8CF9D1C7B623}" type="slidenum">
              <a:rPr lang="en-US"/>
              <a:pPr>
                <a:defRPr/>
              </a:pPr>
              <a:t>‹#›</a:t>
            </a:fld>
            <a:endParaRPr lang="th-TH" sz="1400"/>
          </a:p>
        </p:txBody>
      </p:sp>
    </p:spTree>
    <p:extLst>
      <p:ext uri="{BB962C8B-B14F-4D97-AF65-F5344CB8AC3E}">
        <p14:creationId xmlns:p14="http://schemas.microsoft.com/office/powerpoint/2010/main" val="8343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8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9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0FD-9D29-D140-B735-DF5121802EEC}" type="datetimeFigureOut">
              <a:rPr lang="en-US" smtClean="0"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BF8A-AA32-C24B-BF24-EC7592CF7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9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6" y="274638"/>
            <a:ext cx="8720666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</a:t>
            </a:r>
            <a:r>
              <a:rPr lang="en-US" sz="4800" b="1" dirty="0" smtClean="0">
                <a:solidFill>
                  <a:srgbClr val="FF0000"/>
                </a:solidFill>
              </a:rPr>
              <a:t>issociation of ozone and oxygen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Calculation of wavelength of one photon to dissociate O</a:t>
            </a:r>
            <a:r>
              <a:rPr lang="en-GB" sz="3600" baseline="-25000" dirty="0"/>
              <a:t>2</a:t>
            </a:r>
            <a:r>
              <a:rPr lang="en-GB" sz="3600" dirty="0"/>
              <a:t> when the bond enthalpy is 498 kJ mol</a:t>
            </a:r>
            <a:r>
              <a:rPr lang="en-GB" sz="3600" baseline="30000" dirty="0"/>
              <a:t>-</a:t>
            </a:r>
            <a:r>
              <a:rPr lang="en-GB" sz="3600" baseline="30000" dirty="0" smtClean="0"/>
              <a:t>1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Calculation of bond enthalpy in kJ mol</a:t>
            </a:r>
            <a:r>
              <a:rPr lang="en-GB" sz="3600" baseline="30000" dirty="0"/>
              <a:t>-1</a:t>
            </a:r>
            <a:r>
              <a:rPr lang="en-GB" sz="3600" dirty="0"/>
              <a:t> for ozone when a wavelength of 300 nm is </a:t>
            </a:r>
            <a:r>
              <a:rPr lang="en-GB" sz="3600" dirty="0" smtClean="0"/>
              <a:t>needed.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453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Answer question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6" y="1600200"/>
            <a:ext cx="8720666" cy="5060244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/>
              <a:t>Calculation of wavelength of one photon to dissociate O</a:t>
            </a:r>
            <a:r>
              <a:rPr lang="en-US" b="1" baseline="-25000" dirty="0"/>
              <a:t>2</a:t>
            </a:r>
            <a:r>
              <a:rPr lang="en-US" b="1" dirty="0"/>
              <a:t> when the bond enthalpy is 498 kJ mol</a:t>
            </a:r>
            <a:r>
              <a:rPr lang="en-US" b="1" baseline="30000" dirty="0"/>
              <a:t>-1</a:t>
            </a:r>
            <a:r>
              <a:rPr lang="en-US" b="1" dirty="0"/>
              <a:t> 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E of one photon is </a:t>
            </a:r>
          </a:p>
          <a:p>
            <a:pPr marL="0" indent="0" fontAlgn="base">
              <a:buNone/>
            </a:pPr>
            <a:r>
              <a:rPr lang="en-US" dirty="0"/>
              <a:t>498 000 J mol</a:t>
            </a:r>
            <a:r>
              <a:rPr lang="en-US" baseline="30000" dirty="0"/>
              <a:t>-1</a:t>
            </a:r>
            <a:r>
              <a:rPr lang="en-US" dirty="0"/>
              <a:t> /6.02 x 10</a:t>
            </a:r>
            <a:r>
              <a:rPr lang="en-US" baseline="30000" dirty="0"/>
              <a:t>23</a:t>
            </a:r>
            <a:r>
              <a:rPr lang="en-US" dirty="0"/>
              <a:t> mol</a:t>
            </a:r>
            <a:r>
              <a:rPr lang="en-US" baseline="30000" dirty="0"/>
              <a:t>-1 </a:t>
            </a:r>
            <a:r>
              <a:rPr lang="en-US" dirty="0"/>
              <a:t> = 8.27 x 10</a:t>
            </a:r>
            <a:r>
              <a:rPr lang="en-US" baseline="30000" dirty="0"/>
              <a:t>-19</a:t>
            </a:r>
            <a:r>
              <a:rPr lang="en-US" dirty="0"/>
              <a:t> J</a:t>
            </a:r>
          </a:p>
          <a:p>
            <a:pPr marL="0" indent="0" fontAlgn="base">
              <a:buNone/>
            </a:pPr>
            <a:r>
              <a:rPr lang="en-US" dirty="0"/>
              <a:t>E = </a:t>
            </a:r>
            <a:r>
              <a:rPr lang="en-US" i="1" dirty="0" err="1"/>
              <a:t>hf</a:t>
            </a:r>
            <a:r>
              <a:rPr lang="en-US" dirty="0"/>
              <a:t>  and </a:t>
            </a:r>
            <a:r>
              <a:rPr lang="en-US" i="1" dirty="0"/>
              <a:t>f</a:t>
            </a:r>
            <a:r>
              <a:rPr lang="en-US" dirty="0"/>
              <a:t> = c / </a:t>
            </a:r>
            <a:r>
              <a:rPr lang="en-US" dirty="0">
                <a:sym typeface="Symbol"/>
              </a:rPr>
              <a:t></a:t>
            </a:r>
            <a:endParaRPr lang="en-US" dirty="0"/>
          </a:p>
          <a:p>
            <a:pPr marL="0" indent="0" fontAlgn="base">
              <a:buNone/>
            </a:pPr>
            <a:r>
              <a:rPr lang="en-US" dirty="0">
                <a:sym typeface="Symbol"/>
              </a:rPr>
              <a:t></a:t>
            </a:r>
            <a:r>
              <a:rPr lang="en-US" dirty="0"/>
              <a:t>E = </a:t>
            </a:r>
            <a:r>
              <a:rPr lang="en-US" i="1" dirty="0"/>
              <a:t>h c</a:t>
            </a:r>
            <a:r>
              <a:rPr lang="en-US" dirty="0"/>
              <a:t> / </a:t>
            </a:r>
            <a:r>
              <a:rPr lang="en-US" dirty="0">
                <a:sym typeface="Symbol"/>
              </a:rPr>
              <a:t>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dirty="0">
                <a:sym typeface="Symbol"/>
              </a:rPr>
              <a:t></a:t>
            </a:r>
            <a:r>
              <a:rPr lang="en-US" dirty="0"/>
              <a:t> = </a:t>
            </a:r>
            <a:r>
              <a:rPr lang="en-US" i="1" dirty="0"/>
              <a:t>h c / E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   = (6.63 x 10</a:t>
            </a:r>
            <a:r>
              <a:rPr lang="en-US" baseline="30000" dirty="0"/>
              <a:t>-34 </a:t>
            </a:r>
            <a:r>
              <a:rPr lang="en-US" dirty="0"/>
              <a:t>J s  x  3.00 x 10</a:t>
            </a:r>
            <a:r>
              <a:rPr lang="en-US" baseline="30000" dirty="0"/>
              <a:t>8 </a:t>
            </a:r>
            <a:r>
              <a:rPr lang="en-US" dirty="0"/>
              <a:t>m s</a:t>
            </a:r>
            <a:r>
              <a:rPr lang="en-US" baseline="30000" dirty="0"/>
              <a:t>-1 </a:t>
            </a:r>
            <a:r>
              <a:rPr lang="en-US" dirty="0"/>
              <a:t>) /8.27 x 10</a:t>
            </a:r>
            <a:r>
              <a:rPr lang="en-US" baseline="30000" dirty="0"/>
              <a:t>-19</a:t>
            </a:r>
            <a:r>
              <a:rPr lang="en-US" dirty="0"/>
              <a:t> J</a:t>
            </a:r>
          </a:p>
          <a:p>
            <a:pPr marL="0" indent="0" fontAlgn="base">
              <a:buNone/>
            </a:pPr>
            <a:r>
              <a:rPr lang="en-US" dirty="0"/>
              <a:t>   = 2.41 x 10</a:t>
            </a:r>
            <a:r>
              <a:rPr lang="en-US" baseline="30000" dirty="0"/>
              <a:t>-7</a:t>
            </a:r>
            <a:r>
              <a:rPr lang="en-US" dirty="0"/>
              <a:t> m =  241  nm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0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Answer question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6" y="1600200"/>
            <a:ext cx="8946444" cy="50038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Calculation of bond enthalpy in kJ mol</a:t>
            </a:r>
            <a:r>
              <a:rPr lang="en-US" b="1" baseline="30000" dirty="0"/>
              <a:t>-1</a:t>
            </a:r>
            <a:r>
              <a:rPr lang="en-US" b="1" dirty="0"/>
              <a:t> for ozone when a wavelength of 300 nm is needed 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E = </a:t>
            </a:r>
            <a:r>
              <a:rPr lang="en-US" i="1" dirty="0"/>
              <a:t>h c </a:t>
            </a:r>
            <a:r>
              <a:rPr lang="en-US" dirty="0"/>
              <a:t>/ </a:t>
            </a:r>
            <a:r>
              <a:rPr lang="en-US" dirty="0">
                <a:sym typeface="Symbol"/>
              </a:rPr>
              <a:t>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/>
              <a:t>   = (6.63 x 10</a:t>
            </a:r>
            <a:r>
              <a:rPr lang="en-US" baseline="30000" dirty="0"/>
              <a:t>-34 </a:t>
            </a:r>
            <a:r>
              <a:rPr lang="en-US" dirty="0"/>
              <a:t>J s  x  3.00 x 10</a:t>
            </a:r>
            <a:r>
              <a:rPr lang="en-US" baseline="30000" dirty="0"/>
              <a:t>8 </a:t>
            </a:r>
            <a:r>
              <a:rPr lang="en-US" dirty="0"/>
              <a:t>m s</a:t>
            </a:r>
            <a:r>
              <a:rPr lang="en-US" baseline="30000" dirty="0"/>
              <a:t>-1 </a:t>
            </a:r>
            <a:r>
              <a:rPr lang="en-US" dirty="0"/>
              <a:t>) /300 x 10</a:t>
            </a:r>
            <a:r>
              <a:rPr lang="en-US" baseline="30000" dirty="0"/>
              <a:t>-9</a:t>
            </a:r>
            <a:r>
              <a:rPr lang="en-US" dirty="0"/>
              <a:t> m</a:t>
            </a:r>
          </a:p>
          <a:p>
            <a:pPr marL="0" indent="0" fontAlgn="base">
              <a:buNone/>
            </a:pPr>
            <a:r>
              <a:rPr lang="en-US" dirty="0"/>
              <a:t>   =  6.63 x 10</a:t>
            </a:r>
            <a:r>
              <a:rPr lang="en-US" baseline="30000" dirty="0"/>
              <a:t>-19</a:t>
            </a:r>
            <a:r>
              <a:rPr lang="en-US" dirty="0"/>
              <a:t> J (one photon/one bond)</a:t>
            </a:r>
          </a:p>
          <a:p>
            <a:pPr marL="0" indent="0" fontAlgn="base">
              <a:buNone/>
            </a:pPr>
            <a:r>
              <a:rPr lang="en-US" dirty="0"/>
              <a:t>For 1 mole of bonds:</a:t>
            </a:r>
          </a:p>
          <a:p>
            <a:pPr marL="0" indent="0" fontAlgn="base">
              <a:buNone/>
            </a:pPr>
            <a:r>
              <a:rPr lang="en-US" dirty="0"/>
              <a:t>6.63 x 10</a:t>
            </a:r>
            <a:r>
              <a:rPr lang="en-US" baseline="30000" dirty="0"/>
              <a:t>-19</a:t>
            </a:r>
            <a:r>
              <a:rPr lang="en-US" dirty="0"/>
              <a:t> J   x  6.02 x 10</a:t>
            </a:r>
            <a:r>
              <a:rPr lang="en-US" baseline="30000" dirty="0"/>
              <a:t>23</a:t>
            </a:r>
            <a:r>
              <a:rPr lang="en-US" dirty="0"/>
              <a:t> mol</a:t>
            </a:r>
            <a:r>
              <a:rPr lang="en-US" baseline="30000" dirty="0"/>
              <a:t>-1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= 399126 J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baseline="30000" dirty="0"/>
              <a:t>-1</a:t>
            </a:r>
            <a:r>
              <a:rPr lang="en-US" dirty="0"/>
              <a:t> = 399 kJ mol</a:t>
            </a:r>
            <a:r>
              <a:rPr lang="en-US" baseline="30000" dirty="0"/>
              <a:t>-1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15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ngsana New" charset="0"/>
              </a:rPr>
              <a:t>Photodissociation</a:t>
            </a:r>
            <a:endParaRPr lang="th-TH" sz="5400" b="1" u="sng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ngsana New" charset="0"/>
              <a:cs typeface="Angsana New" charset="0"/>
            </a:endParaRPr>
          </a:p>
        </p:txBody>
      </p:sp>
      <p:sp>
        <p:nvSpPr>
          <p:cNvPr id="19458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3"/>
          </a:xfrm>
        </p:spPr>
        <p:txBody>
          <a:bodyPr/>
          <a:lstStyle/>
          <a:p>
            <a:pPr eaLnBrk="1" hangingPunct="1"/>
            <a:r>
              <a:rPr lang="en-GB" dirty="0" err="1">
                <a:latin typeface="Times New Roman" charset="0"/>
              </a:rPr>
              <a:t>photodissociation</a:t>
            </a:r>
            <a:r>
              <a:rPr lang="en-GB" dirty="0">
                <a:latin typeface="Times New Roman" charset="0"/>
              </a:rPr>
              <a:t> of  O</a:t>
            </a:r>
            <a:r>
              <a:rPr lang="en-GB" baseline="-25000" dirty="0">
                <a:latin typeface="Times New Roman" charset="0"/>
              </a:rPr>
              <a:t>2</a:t>
            </a:r>
            <a:r>
              <a:rPr lang="en-GB" dirty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79886"/>
              </p:ext>
            </p:extLst>
          </p:nvPr>
        </p:nvGraphicFramePr>
        <p:xfrm>
          <a:off x="457200" y="2174875"/>
          <a:ext cx="4040188" cy="4386263"/>
        </p:xfrm>
        <a:graphic>
          <a:graphicData uri="http://schemas.openxmlformats.org/drawingml/2006/table">
            <a:tbl>
              <a:tblPr/>
              <a:tblGrid>
                <a:gridCol w="1676400"/>
                <a:gridCol w="2363788"/>
              </a:tblGrid>
              <a:tr h="7412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equation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+ 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uv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+     O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UV wavelength, 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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, nm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(shorter than) 242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13396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frequency, </a:t>
                      </a: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, s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(higher energy radiation)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 = c /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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= 3.00 x 10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m s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/242 x 10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-9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m 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=    1.24 x 10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s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7412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bond enthalpy,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kJ mol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498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7412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covalent bond types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one 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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+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one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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bond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(bond order = 2)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</a:tbl>
          </a:graphicData>
        </a:graphic>
      </p:graphicFrame>
      <p:sp>
        <p:nvSpPr>
          <p:cNvPr id="19479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16463" y="1196975"/>
            <a:ext cx="4117975" cy="639763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photodissociation of O</a:t>
            </a:r>
            <a:r>
              <a:rPr lang="en-GB" baseline="-25000">
                <a:latin typeface="Times New Roman" charset="0"/>
              </a:rPr>
              <a:t>3</a:t>
            </a:r>
            <a:r>
              <a:rPr lang="en-GB">
                <a:latin typeface="Times New Roman" charset="0"/>
              </a:rPr>
              <a:t> </a:t>
            </a:r>
            <a:endParaRPr lang="en-US">
              <a:latin typeface="Times New Roman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3438" y="1916113"/>
          <a:ext cx="4248150" cy="4643436"/>
        </p:xfrm>
        <a:graphic>
          <a:graphicData uri="http://schemas.openxmlformats.org/drawingml/2006/table">
            <a:tbl>
              <a:tblPr/>
              <a:tblGrid>
                <a:gridCol w="2124076"/>
                <a:gridCol w="2124074"/>
              </a:tblGrid>
              <a:tr h="5994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equation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+ 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uv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O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+     O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5994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UV wavelength, 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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, nm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shorter than 330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11988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frequency,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, s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 = c / 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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= 3.00 x 10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m s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/330 x 10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-9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m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=  9.10  x 10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s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5994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bond enthalpy,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kJ mol</a:t>
                      </a:r>
                      <a:r>
                        <a:rPr kumimoji="0" lang="en-GB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363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16464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covalent bond types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one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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+  2 delocalized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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electrons between a double and single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bond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(bond order 1.5)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7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8631"/>
            <a:ext cx="8370887" cy="7191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ngsana New" charset="0"/>
              </a:rPr>
              <a:t>Ozone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ngsana New" charset="0"/>
              </a:rPr>
              <a:t>depletion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Angsana New" charset="0"/>
              </a:rPr>
              <a:t>                 </a:t>
            </a:r>
            <a:r>
              <a:rPr lang="en-US" sz="1000" dirty="0">
                <a:latin typeface="Times New Roman" charset="0"/>
                <a:cs typeface="Angsana New" charset="0"/>
              </a:rPr>
              <a:t>http://</a:t>
            </a:r>
            <a:r>
              <a:rPr lang="en-US" sz="1000" dirty="0" err="1">
                <a:latin typeface="Times New Roman" charset="0"/>
                <a:cs typeface="Angsana New" charset="0"/>
              </a:rPr>
              <a:t>www.theozonehole.com</a:t>
            </a:r>
            <a:r>
              <a:rPr lang="en-US" sz="1000" dirty="0">
                <a:latin typeface="Times New Roman" charset="0"/>
                <a:cs typeface="Angsana New" charset="0"/>
              </a:rPr>
              <a:t>/</a:t>
            </a:r>
            <a:endParaRPr lang="th-TH" sz="1000" dirty="0">
              <a:latin typeface="Angsana New" charset="0"/>
              <a:cs typeface="Angsana New" charset="0"/>
            </a:endParaRPr>
          </a:p>
        </p:txBody>
      </p:sp>
      <p:pic>
        <p:nvPicPr>
          <p:cNvPr id="18434" name="Picture 6" descr="http://www.theozonehole.com/uvrayjp.gif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8496300" cy="5041900"/>
          </a:xfrm>
          <a:noFill/>
        </p:spPr>
      </p:pic>
    </p:spTree>
    <p:extLst>
      <p:ext uri="{BB962C8B-B14F-4D97-AF65-F5344CB8AC3E}">
        <p14:creationId xmlns:p14="http://schemas.microsoft.com/office/powerpoint/2010/main" val="409732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885" y="381000"/>
            <a:ext cx="8913115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ngsana New" charset="0"/>
              </a:rPr>
              <a:t>Ozone:</a:t>
            </a:r>
            <a:r>
              <a:rPr lang="en-US" sz="4800" dirty="0">
                <a:solidFill>
                  <a:srgbClr val="FF0000"/>
                </a:solidFill>
                <a:latin typeface="Times New Roman" charset="0"/>
                <a:cs typeface="Angsana New" charset="0"/>
              </a:rPr>
              <a:t> natural cycle (stratosphere)</a:t>
            </a:r>
            <a:endParaRPr lang="en-US" sz="4800" u="sng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cs typeface="Angsana New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885" y="1600200"/>
            <a:ext cx="8913115" cy="501965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charset="0"/>
              </a:rPr>
              <a:t>Formation </a:t>
            </a:r>
            <a:r>
              <a:rPr lang="en-US" sz="2800" dirty="0">
                <a:latin typeface="Times New Roman" charset="0"/>
              </a:rPr>
              <a:t>of ozone: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Times New Roman" charset="0"/>
                <a:cs typeface="Arial" charset="0"/>
              </a:rPr>
              <a:t>           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+  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uv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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O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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+  O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     (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uv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 = 242 nm)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                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 O</a:t>
            </a:r>
            <a:r>
              <a:rPr lang="en-US" sz="2800" baseline="-300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+  O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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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 baseline="-30000" dirty="0">
              <a:solidFill>
                <a:srgbClr val="FF9900"/>
              </a:solidFill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charset="0"/>
              </a:rPr>
              <a:t>Natural </a:t>
            </a:r>
            <a:r>
              <a:rPr lang="en-US" sz="2800" dirty="0">
                <a:latin typeface="Times New Roman" charset="0"/>
              </a:rPr>
              <a:t>depletion of ozone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3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+  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</a:rPr>
              <a:t>uv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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+   O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    (</a:t>
            </a:r>
            <a:r>
              <a:rPr lang="en-US" sz="2800" dirty="0" err="1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uv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 = 290 – 320 nm)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  <a:buFont typeface="Wingdings" charset="0"/>
              <a:buNone/>
            </a:pPr>
            <a:endParaRPr lang="en-US" sz="1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Aft>
                <a:spcPts val="500"/>
              </a:spcAft>
              <a:buFont typeface="Wingdings" charset="0"/>
              <a:buNone/>
            </a:pP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             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3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+  O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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      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</a:t>
            </a:r>
            <a:r>
              <a:rPr lang="en-US" sz="2800" dirty="0">
                <a:solidFill>
                  <a:srgbClr val="FF9900"/>
                </a:solidFill>
                <a:latin typeface="Arial" charset="0"/>
                <a:cs typeface="Arial" charset="0"/>
              </a:rPr>
              <a:t>  2O</a:t>
            </a:r>
            <a:r>
              <a:rPr lang="en-US" sz="2800" baseline="-30000" dirty="0">
                <a:solidFill>
                  <a:srgbClr val="FF9900"/>
                </a:solidFill>
                <a:latin typeface="Arial" charset="0"/>
                <a:cs typeface="Arial" charset="0"/>
              </a:rPr>
              <a:t>2</a:t>
            </a:r>
            <a:endParaRPr lang="en-US" sz="2800" dirty="0">
              <a:solidFill>
                <a:srgbClr val="FF9900"/>
              </a:solidFill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  <a:sym typeface="Symbol" charset="0"/>
              </a:rPr>
              <a:t>Rate </a:t>
            </a:r>
            <a:r>
              <a:rPr lang="en-US" sz="2800" dirty="0">
                <a:latin typeface="Arial" charset="0"/>
                <a:cs typeface="Arial" charset="0"/>
                <a:sym typeface="Symbol" charset="0"/>
              </a:rPr>
              <a:t>of formation = equal to rate of depletion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cs typeface="Arial" charset="0"/>
                <a:sym typeface="Symbol" charset="0"/>
              </a:rPr>
              <a:t>= steady state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  <a:sym typeface="Symbol" charset="0"/>
              </a:rPr>
              <a:t>Both </a:t>
            </a:r>
            <a:r>
              <a:rPr lang="en-US" sz="2800" dirty="0">
                <a:latin typeface="Arial" charset="0"/>
                <a:cs typeface="Arial" charset="0"/>
                <a:sym typeface="Symbol" charset="0"/>
              </a:rPr>
              <a:t>types of reactions are slow</a:t>
            </a:r>
          </a:p>
          <a:p>
            <a:pPr eaLnBrk="1" hangingPunct="1">
              <a:lnSpc>
                <a:spcPct val="90000"/>
              </a:lnSpc>
            </a:pPr>
            <a:endParaRPr lang="th-TH" sz="2800" dirty="0">
              <a:latin typeface="Angsan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7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>
          <a:xfrm>
            <a:off x="611188" y="838200"/>
            <a:ext cx="8228012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Catalytic depletion CFCs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80386"/>
              </p:ext>
            </p:extLst>
          </p:nvPr>
        </p:nvGraphicFramePr>
        <p:xfrm>
          <a:off x="611188" y="2514600"/>
          <a:ext cx="8151812" cy="3058071"/>
        </p:xfrm>
        <a:graphic>
          <a:graphicData uri="http://schemas.openxmlformats.org/drawingml/2006/table">
            <a:tbl>
              <a:tblPr/>
              <a:tblGrid>
                <a:gridCol w="8151812"/>
              </a:tblGrid>
              <a:tr h="105136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CCl</a:t>
                      </a:r>
                      <a:r>
                        <a:rPr kumimoji="0" lang="en-GB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r>
                        <a:rPr kumimoji="0" lang="en-GB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 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CClF</a:t>
                      </a:r>
                      <a:r>
                        <a:rPr kumimoji="0" lang="en-GB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+  Cl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6755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Cl       +     O</a:t>
                      </a:r>
                      <a:r>
                        <a:rPr kumimoji="0" lang="en-GB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     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ClO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+     O</a:t>
                      </a:r>
                      <a:r>
                        <a:rPr kumimoji="0" lang="en-GB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-2500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3" marR="685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7517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ClO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+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Cl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-2500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578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 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      2O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44" marR="91444" marT="45676" marB="4567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1770" y="6119336"/>
            <a:ext cx="83012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pt-BR" sz="2800" dirty="0" smtClean="0"/>
              <a:t>Cl</a:t>
            </a:r>
            <a:r>
              <a:rPr lang="pt-BR" sz="2800" dirty="0" smtClean="0">
                <a:sym typeface="Symbol"/>
              </a:rPr>
              <a:t></a:t>
            </a:r>
            <a:r>
              <a:rPr lang="pt-BR" sz="2800" dirty="0" smtClean="0"/>
              <a:t> = </a:t>
            </a:r>
            <a:r>
              <a:rPr lang="pt-BR" sz="2800" dirty="0" err="1" smtClean="0"/>
              <a:t>free</a:t>
            </a:r>
            <a:r>
              <a:rPr lang="pt-BR" sz="2800" dirty="0" smtClean="0"/>
              <a:t> radical; </a:t>
            </a:r>
            <a:r>
              <a:rPr lang="pt-BR" sz="2800" dirty="0" err="1" smtClean="0"/>
              <a:t>has</a:t>
            </a:r>
            <a:r>
              <a:rPr lang="pt-BR" sz="2800" dirty="0" smtClean="0"/>
              <a:t> </a:t>
            </a:r>
            <a:r>
              <a:rPr lang="pt-BR" sz="2800" dirty="0" err="1" smtClean="0"/>
              <a:t>unpaired</a:t>
            </a:r>
            <a:r>
              <a:rPr lang="pt-BR" sz="2800" dirty="0" smtClean="0"/>
              <a:t> </a:t>
            </a:r>
            <a:r>
              <a:rPr lang="pt-BR" sz="2800" dirty="0" err="1" smtClean="0"/>
              <a:t>electron</a:t>
            </a:r>
            <a:r>
              <a:rPr lang="pt-BR" sz="2800" dirty="0" smtClean="0"/>
              <a:t>- </a:t>
            </a:r>
            <a:r>
              <a:rPr lang="pt-BR" sz="2800" dirty="0" err="1" smtClean="0"/>
              <a:t>reactive</a:t>
            </a:r>
            <a:r>
              <a:rPr lang="pt-BR" sz="2800" dirty="0" smtClean="0"/>
              <a:t>)</a:t>
            </a:r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823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55650" y="838200"/>
            <a:ext cx="808355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Catalytic depletion by 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</a:rPr>
              <a:t>NO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</a:t>
            </a:r>
            <a:r>
              <a:rPr lang="en-US" b="1" dirty="0" smtClean="0">
                <a:solidFill>
                  <a:srgbClr val="FF0000"/>
                </a:solidFill>
                <a:latin typeface="Times New Roman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4213" y="2636838"/>
          <a:ext cx="8078787" cy="2606675"/>
        </p:xfrm>
        <a:graphic>
          <a:graphicData uri="http://schemas.openxmlformats.org/drawingml/2006/table">
            <a:tbl>
              <a:tblPr/>
              <a:tblGrid>
                <a:gridCol w="8078787"/>
              </a:tblGrid>
              <a:tr h="73169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 NO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  <a:tr h="80791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+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 NO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     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2FA"/>
                    </a:solidFill>
                  </a:tcPr>
                </a:tc>
              </a:tr>
              <a:tr h="106706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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  +     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    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</a:t>
                      </a:r>
                      <a:r>
                        <a:rPr kumimoji="0" lang="en-GB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      2O</a:t>
                      </a:r>
                      <a:r>
                        <a:rPr kumimoji="0" lang="en-GB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3" marR="91433" marT="45731" marB="4573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9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1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347075" cy="93803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Catalytic depletion by NO</a:t>
            </a:r>
            <a:r>
              <a:rPr lang="en-US" b="1" baseline="-25000" dirty="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67" y="2101850"/>
            <a:ext cx="8715900" cy="47561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4000" dirty="0" smtClean="0"/>
              <a:t>NO</a:t>
            </a:r>
            <a:r>
              <a:rPr lang="pt-BR" sz="4000" baseline="-25000" dirty="0" smtClean="0"/>
              <a:t>2</a:t>
            </a:r>
            <a:r>
              <a:rPr lang="pt-BR" sz="4000" dirty="0">
                <a:sym typeface="Symbol"/>
              </a:rPr>
              <a:t></a:t>
            </a:r>
            <a:r>
              <a:rPr lang="pt-BR" sz="4000" baseline="-25000" dirty="0" smtClean="0"/>
              <a:t>   </a:t>
            </a:r>
            <a:r>
              <a:rPr lang="pt-BR" sz="4000" dirty="0" smtClean="0">
                <a:sym typeface="Symbol"/>
              </a:rPr>
              <a:t></a:t>
            </a:r>
            <a:r>
              <a:rPr lang="pt-BR" sz="4000" dirty="0" smtClean="0"/>
              <a:t>      NO</a:t>
            </a:r>
            <a:r>
              <a:rPr lang="pt-BR" sz="4000" dirty="0" smtClean="0">
                <a:sym typeface="Symbol"/>
              </a:rPr>
              <a:t></a:t>
            </a:r>
            <a:r>
              <a:rPr lang="pt-BR" sz="4000" dirty="0" smtClean="0"/>
              <a:t>      +     O</a:t>
            </a:r>
            <a:endParaRPr lang="pt-BR" sz="4000" baseline="-25000" dirty="0" smtClean="0"/>
          </a:p>
          <a:p>
            <a:pPr marL="0" indent="0" eaLnBrk="1" hangingPunct="1">
              <a:buFont typeface="Wingdings" charset="0"/>
              <a:buNone/>
              <a:defRPr/>
            </a:pPr>
            <a:endParaRPr lang="pt-BR" sz="1200" dirty="0" smtClean="0"/>
          </a:p>
          <a:p>
            <a:pPr eaLnBrk="1" hangingPunct="1">
              <a:defRPr/>
            </a:pP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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+     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pt-BR" sz="4000" baseline="-25000" dirty="0">
                <a:solidFill>
                  <a:schemeClr val="accent1">
                    <a:lumMod val="50000"/>
                  </a:schemeClr>
                </a:solidFill>
              </a:rPr>
              <a:t>3     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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</a:rPr>
              <a:t>      NO</a:t>
            </a:r>
            <a:r>
              <a:rPr lang="pt-BR" sz="4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</a:t>
            </a:r>
            <a:r>
              <a:rPr lang="pt-BR" sz="4000" dirty="0">
                <a:solidFill>
                  <a:schemeClr val="accent1">
                    <a:lumMod val="50000"/>
                  </a:schemeClr>
                </a:solidFill>
              </a:rPr>
              <a:t> +    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pt-BR" sz="40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pt-BR" sz="40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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  +  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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pt-BR" sz="4000" baseline="-250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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     NO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</a:t>
            </a:r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</a:rPr>
              <a:t>   +     O</a:t>
            </a:r>
            <a:r>
              <a:rPr lang="pt-BR" sz="40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marL="0" indent="0" eaLnBrk="1" hangingPunct="1">
              <a:buNone/>
              <a:defRPr/>
            </a:pPr>
            <a:endParaRPr lang="pt-BR" sz="1200" dirty="0" smtClean="0"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pt-BR" sz="4000" dirty="0" smtClean="0">
                <a:sym typeface="Symbol"/>
              </a:rPr>
              <a:t>---------------------------------------------------</a:t>
            </a:r>
          </a:p>
          <a:p>
            <a:pPr marL="0" indent="0" eaLnBrk="1" hangingPunct="1">
              <a:buNone/>
              <a:defRPr/>
            </a:pPr>
            <a:r>
              <a:rPr lang="pt-BR" sz="4000" dirty="0" smtClean="0">
                <a:sym typeface="Symbol"/>
              </a:rPr>
              <a:t>Net:  </a:t>
            </a:r>
            <a:r>
              <a:rPr lang="pt-BR" sz="4000" dirty="0"/>
              <a:t>O  +     O</a:t>
            </a:r>
            <a:r>
              <a:rPr lang="pt-BR" sz="4000" baseline="-25000" dirty="0"/>
              <a:t>3     </a:t>
            </a:r>
            <a:r>
              <a:rPr lang="pt-BR" sz="4000" dirty="0">
                <a:sym typeface="Symbol"/>
              </a:rPr>
              <a:t></a:t>
            </a:r>
            <a:r>
              <a:rPr lang="pt-BR" sz="4000" dirty="0"/>
              <a:t>         2O</a:t>
            </a:r>
            <a:r>
              <a:rPr lang="pt-BR" sz="4000" baseline="-25000" dirty="0"/>
              <a:t>2 </a:t>
            </a:r>
            <a:endParaRPr lang="pt-BR" sz="4000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(</a:t>
            </a:r>
            <a:r>
              <a:rPr lang="pt-BR" dirty="0" smtClean="0"/>
              <a:t>NO</a:t>
            </a:r>
            <a:r>
              <a:rPr lang="pt-BR" dirty="0">
                <a:sym typeface="Symbol"/>
              </a:rPr>
              <a:t></a:t>
            </a:r>
            <a:r>
              <a:rPr lang="pt-BR" dirty="0"/>
              <a:t> </a:t>
            </a:r>
            <a:r>
              <a:rPr lang="pt-BR" dirty="0" smtClean="0"/>
              <a:t>= </a:t>
            </a:r>
            <a:r>
              <a:rPr lang="pt-BR" dirty="0" err="1" smtClean="0"/>
              <a:t>free</a:t>
            </a:r>
            <a:r>
              <a:rPr lang="pt-BR" dirty="0" smtClean="0"/>
              <a:t> radical;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unpaired</a:t>
            </a:r>
            <a:r>
              <a:rPr lang="pt-BR" dirty="0" smtClean="0"/>
              <a:t> </a:t>
            </a:r>
            <a:r>
              <a:rPr lang="pt-BR" dirty="0" err="1" smtClean="0"/>
              <a:t>electron</a:t>
            </a:r>
            <a:r>
              <a:rPr lang="pt-BR" dirty="0" smtClean="0"/>
              <a:t>- </a:t>
            </a:r>
            <a:r>
              <a:rPr lang="pt-BR" dirty="0" err="1" smtClean="0"/>
              <a:t>reactive</a:t>
            </a:r>
            <a:r>
              <a:rPr lang="pt-B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0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664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Dissociation of ozone and oxygen</vt:lpstr>
      <vt:lpstr>Answer question 1</vt:lpstr>
      <vt:lpstr>Answer question 2</vt:lpstr>
      <vt:lpstr>Photodissociation</vt:lpstr>
      <vt:lpstr>Ozone depletion                 http://www.theozonehole.com/</vt:lpstr>
      <vt:lpstr>Ozone: natural cycle (stratosphere)</vt:lpstr>
      <vt:lpstr>Catalytic depletion CFCs</vt:lpstr>
      <vt:lpstr>Catalytic depletion by NO </vt:lpstr>
      <vt:lpstr>Catalytic depletion by NO2 </vt:lpstr>
    </vt:vector>
  </TitlesOfParts>
  <Company>DCS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Dissociation of ozone and oxygen</dc:title>
  <dc:creator>Nico Van De Casteele</dc:creator>
  <cp:lastModifiedBy>Nico Van De Casteele</cp:lastModifiedBy>
  <cp:revision>5</cp:revision>
  <dcterms:created xsi:type="dcterms:W3CDTF">2016-02-14T10:31:10Z</dcterms:created>
  <dcterms:modified xsi:type="dcterms:W3CDTF">2016-02-14T11:57:41Z</dcterms:modified>
</cp:coreProperties>
</file>